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8"/>
  </p:notesMasterIdLst>
  <p:sldIdLst>
    <p:sldId id="256" r:id="rId4"/>
    <p:sldId id="271" r:id="rId5"/>
    <p:sldId id="303" r:id="rId6"/>
    <p:sldId id="311" r:id="rId7"/>
    <p:sldId id="319" r:id="rId8"/>
    <p:sldId id="312" r:id="rId9"/>
    <p:sldId id="316" r:id="rId10"/>
    <p:sldId id="313" r:id="rId11"/>
    <p:sldId id="317" r:id="rId12"/>
    <p:sldId id="314" r:id="rId13"/>
    <p:sldId id="318" r:id="rId14"/>
    <p:sldId id="315" r:id="rId15"/>
    <p:sldId id="320" r:id="rId16"/>
    <p:sldId id="321" r:id="rId17"/>
    <p:sldId id="270" r:id="rId18"/>
    <p:sldId id="322" r:id="rId19"/>
    <p:sldId id="323" r:id="rId20"/>
    <p:sldId id="338" r:id="rId21"/>
    <p:sldId id="324" r:id="rId22"/>
    <p:sldId id="325" r:id="rId23"/>
    <p:sldId id="326" r:id="rId24"/>
    <p:sldId id="327" r:id="rId25"/>
    <p:sldId id="328" r:id="rId26"/>
    <p:sldId id="329" r:id="rId27"/>
    <p:sldId id="339" r:id="rId28"/>
    <p:sldId id="330" r:id="rId29"/>
    <p:sldId id="331" r:id="rId30"/>
    <p:sldId id="333" r:id="rId31"/>
    <p:sldId id="334" r:id="rId32"/>
    <p:sldId id="335" r:id="rId33"/>
    <p:sldId id="336" r:id="rId34"/>
    <p:sldId id="332" r:id="rId35"/>
    <p:sldId id="337" r:id="rId36"/>
    <p:sldId id="279" r:id="rId3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9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8" d="100"/>
          <a:sy n="98" d="100"/>
        </p:scale>
        <p:origin x="576" y="-114"/>
      </p:cViewPr>
      <p:guideLst>
        <p:guide orient="horz" pos="1620"/>
        <p:guide pos="2880"/>
        <p:guide orient="horz" pos="19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744AD1-7E96-455A-8C7F-605A7DD0F917}" type="datetimeFigureOut">
              <a:rPr lang="en-US" smtClean="0"/>
              <a:t>9/15/2023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EDC514-9E28-441F-BF04-3DE8912E9F4E}" type="slidenum">
              <a:rPr lang="en-US" smtClean="0"/>
              <a:t>‹Nº›</a:t>
            </a:fld>
            <a:endParaRPr lang="en-US"/>
          </a:p>
        </p:txBody>
      </p:sp>
    </p:spTree>
    <p:extLst>
      <p:ext uri="{BB962C8B-B14F-4D97-AF65-F5344CB8AC3E}">
        <p14:creationId xmlns:p14="http://schemas.microsoft.com/office/powerpoint/2010/main" val="154906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003798"/>
            <a:ext cx="4032448" cy="1152129"/>
          </a:xfrm>
          <a:prstGeom prst="rect">
            <a:avLst/>
          </a:prstGeom>
        </p:spPr>
        <p:txBody>
          <a:bodyPr anchor="ctr"/>
          <a:lstStyle>
            <a:lvl1pPr marL="0" indent="0" algn="l">
              <a:lnSpc>
                <a:spcPct val="100000"/>
              </a:lnSpc>
              <a:buNone/>
              <a:defRPr sz="3600" b="0" baseline="0">
                <a:solidFill>
                  <a:schemeClr val="bg1"/>
                </a:solidFill>
                <a:latin typeface="+mj-lt"/>
                <a:cs typeface="Arial" pitchFamily="34" charset="0"/>
              </a:defRPr>
            </a:lvl1pPr>
          </a:lstStyle>
          <a:p>
            <a:pPr lvl="0"/>
            <a:r>
              <a:rPr lang="en-US" altLang="ko-KR" dirty="0">
                <a:ea typeface="맑은 고딕" pitchFamily="50" charset="-127"/>
              </a:rPr>
              <a:t>FREE PPT </a:t>
            </a:r>
          </a:p>
          <a:p>
            <a:pPr lvl="0"/>
            <a:r>
              <a:rPr lang="en-US" altLang="ko-KR" dirty="0">
                <a:ea typeface="맑은 고딕" pitchFamily="50" charset="-127"/>
              </a:rPr>
              <a:t>TEMPLATES</a:t>
            </a:r>
            <a:endParaRPr lang="en-US" altLang="ko-KR" dirty="0"/>
          </a:p>
        </p:txBody>
      </p:sp>
      <p:sp>
        <p:nvSpPr>
          <p:cNvPr id="11" name="Text Placeholder 9"/>
          <p:cNvSpPr>
            <a:spLocks noGrp="1"/>
          </p:cNvSpPr>
          <p:nvPr>
            <p:ph type="body" sz="quarter" idx="11" hasCustomPrompt="1"/>
          </p:nvPr>
        </p:nvSpPr>
        <p:spPr>
          <a:xfrm>
            <a:off x="395388" y="4155926"/>
            <a:ext cx="4032448" cy="576064"/>
          </a:xfrm>
          <a:prstGeom prst="rect">
            <a:avLst/>
          </a:prstGeom>
        </p:spPr>
        <p:txBody>
          <a:bodyPr anchor="ctr"/>
          <a:lstStyle>
            <a:lvl1pPr marL="0" indent="0" algn="l">
              <a:lnSpc>
                <a:spcPct val="100000"/>
              </a:lnSpc>
              <a:buNone/>
              <a:defRPr sz="1400" b="0" baseline="0">
                <a:solidFill>
                  <a:schemeClr val="bg1"/>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056" y="2282477"/>
            <a:ext cx="5002056" cy="2544127"/>
          </a:xfrm>
          <a:prstGeom prst="rect">
            <a:avLst/>
          </a:prstGeom>
          <a:noFill/>
          <a:extLst>
            <a:ext uri="{909E8E84-426E-40DD-AFC4-6F175D3DCCD1}">
              <a14:hiddenFill xmlns:a14="http://schemas.microsoft.com/office/drawing/2010/main">
                <a:solidFill>
                  <a:srgbClr val="FFFFFF"/>
                </a:solidFill>
              </a14:hiddenFill>
            </a:ext>
          </a:extLst>
        </p:spPr>
      </p:pic>
      <p:sp>
        <p:nvSpPr>
          <p:cNvPr id="14" name="Picture Placeholder 2"/>
          <p:cNvSpPr>
            <a:spLocks noGrp="1"/>
          </p:cNvSpPr>
          <p:nvPr>
            <p:ph type="pic" idx="1" hasCustomPrompt="1"/>
          </p:nvPr>
        </p:nvSpPr>
        <p:spPr>
          <a:xfrm>
            <a:off x="917849" y="2623270"/>
            <a:ext cx="2398211" cy="17729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327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251520" y="210752"/>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369809" y="210752"/>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369809" y="1795096"/>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51520" y="3379104"/>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1751068" y="3379104"/>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62570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251520" y="113953"/>
            <a:ext cx="856895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51520" y="690017"/>
            <a:ext cx="8568952"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
        <p:nvSpPr>
          <p:cNvPr id="6" name="Rectangle 5"/>
          <p:cNvSpPr/>
          <p:nvPr userDrawn="1"/>
        </p:nvSpPr>
        <p:spPr>
          <a:xfrm flipH="1">
            <a:off x="4860032" y="1131590"/>
            <a:ext cx="4283968" cy="288032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3" hasCustomPrompt="1"/>
          </p:nvPr>
        </p:nvSpPr>
        <p:spPr>
          <a:xfrm>
            <a:off x="5332704" y="0"/>
            <a:ext cx="3338624"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23283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9552" y="1448650"/>
            <a:ext cx="4680520" cy="32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2" hasCustomPrompt="1"/>
          </p:nvPr>
        </p:nvSpPr>
        <p:spPr>
          <a:xfrm>
            <a:off x="5219624" y="475565"/>
            <a:ext cx="3384000" cy="9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512728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635964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853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IMAGES &amp; CONTENTS</a:t>
            </a:r>
          </a:p>
        </p:txBody>
      </p:sp>
      <p:sp>
        <p:nvSpPr>
          <p:cNvPr id="15" name="Rectangle 14"/>
          <p:cNvSpPr/>
          <p:nvPr userDrawn="1"/>
        </p:nvSpPr>
        <p:spPr>
          <a:xfrm>
            <a:off x="547951" y="2787774"/>
            <a:ext cx="3959992"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Picture Placeholder 2"/>
          <p:cNvSpPr>
            <a:spLocks noGrp="1"/>
          </p:cNvSpPr>
          <p:nvPr>
            <p:ph type="pic" idx="1" hasCustomPrompt="1"/>
          </p:nvPr>
        </p:nvSpPr>
        <p:spPr>
          <a:xfrm>
            <a:off x="547951"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7" name="Picture Placeholder 2"/>
          <p:cNvSpPr>
            <a:spLocks noGrp="1"/>
          </p:cNvSpPr>
          <p:nvPr>
            <p:ph type="pic" idx="12" hasCustomPrompt="1"/>
          </p:nvPr>
        </p:nvSpPr>
        <p:spPr>
          <a:xfrm>
            <a:off x="4627657"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8" name="Picture Placeholder 2"/>
          <p:cNvSpPr>
            <a:spLocks noGrp="1"/>
          </p:cNvSpPr>
          <p:nvPr>
            <p:ph type="pic" idx="13" hasCustomPrompt="1"/>
          </p:nvPr>
        </p:nvSpPr>
        <p:spPr>
          <a:xfrm>
            <a:off x="4627657"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9" name="Picture Placeholder 2"/>
          <p:cNvSpPr>
            <a:spLocks noGrp="1"/>
          </p:cNvSpPr>
          <p:nvPr>
            <p:ph type="pic" idx="14" hasCustomPrompt="1"/>
          </p:nvPr>
        </p:nvSpPr>
        <p:spPr>
          <a:xfrm>
            <a:off x="547951"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0" name="Rectangle 19"/>
          <p:cNvSpPr/>
          <p:nvPr userDrawn="1"/>
        </p:nvSpPr>
        <p:spPr>
          <a:xfrm>
            <a:off x="4627665" y="2806575"/>
            <a:ext cx="3959992"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245261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4" name="Picture Placeholder 2"/>
          <p:cNvSpPr>
            <a:spLocks noGrp="1"/>
          </p:cNvSpPr>
          <p:nvPr>
            <p:ph type="pic" idx="1" hasCustomPrompt="1"/>
          </p:nvPr>
        </p:nvSpPr>
        <p:spPr>
          <a:xfrm>
            <a:off x="323528" y="987574"/>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644008" y="2571750"/>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4520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p:cNvSpPr>
            <a:spLocks noGrp="1"/>
          </p:cNvSpPr>
          <p:nvPr>
            <p:ph type="pic" idx="1" hasCustomPrompt="1"/>
          </p:nvPr>
        </p:nvSpPr>
        <p:spPr>
          <a:xfrm>
            <a:off x="323528" y="1315361"/>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4644008" y="2899537"/>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52514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20633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50564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2699792" y="699542"/>
            <a:ext cx="3744416" cy="3744416"/>
            <a:chOff x="2699792" y="699542"/>
            <a:chExt cx="3744416" cy="3744416"/>
          </a:xfrm>
        </p:grpSpPr>
        <p:sp>
          <p:nvSpPr>
            <p:cNvPr id="2" name="Oval 1"/>
            <p:cNvSpPr/>
            <p:nvPr userDrawn="1"/>
          </p:nvSpPr>
          <p:spPr>
            <a:xfrm>
              <a:off x="2699792" y="699542"/>
              <a:ext cx="3744416" cy="3744416"/>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2836962" y="836712"/>
              <a:ext cx="3470076" cy="3470076"/>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userDrawn="1"/>
        </p:nvGrpSpPr>
        <p:grpSpPr>
          <a:xfrm>
            <a:off x="5847953" y="984628"/>
            <a:ext cx="999728" cy="994953"/>
            <a:chOff x="6127601" y="487152"/>
            <a:chExt cx="999728" cy="994953"/>
          </a:xfrm>
        </p:grpSpPr>
        <p:sp>
          <p:nvSpPr>
            <p:cNvPr id="8" name="Oval 7"/>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Same Side Corner Rectangle 3"/>
          <p:cNvSpPr/>
          <p:nvPr userDrawn="1"/>
        </p:nvSpPr>
        <p:spPr>
          <a:xfrm rot="5400000">
            <a:off x="2286105" y="-398432"/>
            <a:ext cx="1332147" cy="5904359"/>
          </a:xfrm>
          <a:prstGeom prst="round2SameRect">
            <a:avLst>
              <a:gd name="adj1" fmla="val 50000"/>
              <a:gd name="adj2" fmla="val 0"/>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hasCustomPrompt="1"/>
          </p:nvPr>
        </p:nvSpPr>
        <p:spPr>
          <a:xfrm>
            <a:off x="0" y="2173610"/>
            <a:ext cx="4283968" cy="473576"/>
          </a:xfrm>
          <a:prstGeom prst="rect">
            <a:avLst/>
          </a:prstGeom>
        </p:spPr>
        <p:txBody>
          <a:bodyPr anchor="ctr"/>
          <a:lstStyle>
            <a:lvl1pPr marL="0" indent="0" algn="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2647186"/>
            <a:ext cx="4283968" cy="288032"/>
          </a:xfrm>
          <a:prstGeom prst="rect">
            <a:avLst/>
          </a:prstGeom>
        </p:spPr>
        <p:txBody>
          <a:bodyPr anchor="ctr"/>
          <a:lstStyle>
            <a:lvl1pPr marL="0" indent="0" algn="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Oval 5"/>
          <p:cNvSpPr/>
          <p:nvPr userDrawn="1"/>
        </p:nvSpPr>
        <p:spPr>
          <a:xfrm>
            <a:off x="4608216" y="1977684"/>
            <a:ext cx="1152128" cy="115212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13953"/>
            <a:ext cx="7524328"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0017"/>
            <a:ext cx="7524328"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0647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5220072" y="-6824"/>
            <a:ext cx="3923928" cy="5150323"/>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5796136" y="3651870"/>
            <a:ext cx="3347864" cy="576064"/>
          </a:xfrm>
          <a:prstGeom prst="rect">
            <a:avLst/>
          </a:prstGeom>
        </p:spPr>
        <p:txBody>
          <a:bodyPr anchor="ctr"/>
          <a:lstStyle>
            <a:lvl1pPr marL="0" indent="0" algn="l">
              <a:buNone/>
              <a:defRPr sz="32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5796136" y="4397684"/>
            <a:ext cx="3347864"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85026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idx="12" hasCustomPrompt="1"/>
          </p:nvPr>
        </p:nvSpPr>
        <p:spPr>
          <a:xfrm>
            <a:off x="538848"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2639427"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4727659"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9" name="Picture Placeholder 2"/>
          <p:cNvSpPr>
            <a:spLocks noGrp="1"/>
          </p:cNvSpPr>
          <p:nvPr>
            <p:ph type="pic" idx="15" hasCustomPrompt="1"/>
          </p:nvPr>
        </p:nvSpPr>
        <p:spPr>
          <a:xfrm>
            <a:off x="6815891"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Rectangle 2"/>
          <p:cNvSpPr/>
          <p:nvPr userDrawn="1"/>
        </p:nvSpPr>
        <p:spPr>
          <a:xfrm>
            <a:off x="539552"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539551"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2639427"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2639426"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userDrawn="1"/>
        </p:nvSpPr>
        <p:spPr>
          <a:xfrm>
            <a:off x="4727659"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userDrawn="1"/>
        </p:nvSpPr>
        <p:spPr>
          <a:xfrm>
            <a:off x="4727658"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userDrawn="1"/>
        </p:nvSpPr>
        <p:spPr>
          <a:xfrm>
            <a:off x="6815891"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userDrawn="1"/>
        </p:nvSpPr>
        <p:spPr>
          <a:xfrm>
            <a:off x="6815890"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327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2" name="Rectangle 1"/>
          <p:cNvSpPr/>
          <p:nvPr userDrawn="1"/>
        </p:nvSpPr>
        <p:spPr>
          <a:xfrm>
            <a:off x="457200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96097" y="1059582"/>
            <a:ext cx="3816424" cy="3589865"/>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5140112" y="1188189"/>
            <a:ext cx="3511110" cy="23258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2" y="1547204"/>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48135" y="1685352"/>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2771800" y="3076575"/>
            <a:ext cx="2808312" cy="15834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5940152" y="3076575"/>
            <a:ext cx="2808312" cy="15834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1784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71" r:id="rId5"/>
    <p:sldLayoutId id="2147483655" r:id="rId6"/>
    <p:sldLayoutId id="2147483672" r:id="rId7"/>
    <p:sldLayoutId id="2147483675" r:id="rId8"/>
    <p:sldLayoutId id="2147483663" r:id="rId9"/>
    <p:sldLayoutId id="2147483674" r:id="rId10"/>
    <p:sldLayoutId id="2147483665" r:id="rId11"/>
    <p:sldLayoutId id="2147483666" r:id="rId12"/>
    <p:sldLayoutId id="2147483673" r:id="rId13"/>
    <p:sldLayoutId id="2147483669" r:id="rId14"/>
    <p:sldLayoutId id="2147483676" r:id="rId15"/>
    <p:sldLayoutId id="2147483668" r:id="rId16"/>
    <p:sldLayoutId id="2147483677" r:id="rId17"/>
    <p:sldLayoutId id="2147483656"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fif"/><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fif"/><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65504" y="216248"/>
            <a:ext cx="941472" cy="232815"/>
          </a:xfrm>
          <a:prstGeom prst="rect">
            <a:avLst/>
          </a:prstGeom>
        </p:spPr>
      </p:pic>
      <p:pic>
        <p:nvPicPr>
          <p:cNvPr id="7" name="Imagen 6">
            <a:extLst>
              <a:ext uri="{FF2B5EF4-FFF2-40B4-BE49-F238E27FC236}">
                <a16:creationId xmlns:a16="http://schemas.microsoft.com/office/drawing/2014/main" id="{8D3CE853-9651-31EB-9C12-29B352982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24" y="0"/>
            <a:ext cx="8491340" cy="5143500"/>
          </a:xfrm>
          <a:prstGeom prst="rect">
            <a:avLst/>
          </a:prstGeom>
        </p:spPr>
      </p:pic>
      <p:sp>
        <p:nvSpPr>
          <p:cNvPr id="12" name="CuadroTexto 11">
            <a:extLst>
              <a:ext uri="{FF2B5EF4-FFF2-40B4-BE49-F238E27FC236}">
                <a16:creationId xmlns:a16="http://schemas.microsoft.com/office/drawing/2014/main" id="{216E93D1-5F1C-2BE6-9AA3-07333C567FAD}"/>
              </a:ext>
            </a:extLst>
          </p:cNvPr>
          <p:cNvSpPr txBox="1"/>
          <p:nvPr/>
        </p:nvSpPr>
        <p:spPr>
          <a:xfrm>
            <a:off x="970012" y="2707650"/>
            <a:ext cx="2016224" cy="2031325"/>
          </a:xfrm>
          <a:prstGeom prst="rect">
            <a:avLst/>
          </a:prstGeom>
          <a:noFill/>
          <a:ln w="38100">
            <a:solidFill>
              <a:schemeClr val="bg2">
                <a:lumMod val="50000"/>
              </a:schemeClr>
            </a:solidFill>
          </a:ln>
        </p:spPr>
        <p:txBody>
          <a:bodyPr wrap="square" rtlCol="0">
            <a:spAutoFit/>
          </a:bodyPr>
          <a:lstStyle/>
          <a:p>
            <a:r>
              <a:rPr lang="es-ES" b="1" dirty="0">
                <a:ln w="6600">
                  <a:solidFill>
                    <a:schemeClr val="accent2"/>
                  </a:solidFill>
                  <a:prstDash val="solid"/>
                </a:ln>
                <a:solidFill>
                  <a:srgbClr val="FFFFFF"/>
                </a:solidFill>
                <a:effectLst>
                  <a:outerShdw dist="38100" dir="2700000" algn="tl" rotWithShape="0">
                    <a:schemeClr val="accent2"/>
                  </a:outerShdw>
                </a:effectLst>
                <a:latin typeface="Adobe Heiti Std R" panose="020B0400000000000000" pitchFamily="34" charset="-128"/>
                <a:ea typeface="Adobe Heiti Std R" panose="020B0400000000000000" pitchFamily="34" charset="-128"/>
              </a:rPr>
              <a:t>Tarea HITO2</a:t>
            </a:r>
          </a:p>
          <a:p>
            <a:endParaRPr lang="es-ES" b="1" dirty="0">
              <a:ln w="6600">
                <a:solidFill>
                  <a:schemeClr val="accent2"/>
                </a:solidFill>
                <a:prstDash val="solid"/>
              </a:ln>
              <a:solidFill>
                <a:srgbClr val="FFFFFF"/>
              </a:solidFill>
              <a:effectLst>
                <a:outerShdw dist="38100" dir="2700000" algn="tl" rotWithShape="0">
                  <a:schemeClr val="accent2"/>
                </a:outerShdw>
              </a:effectLst>
              <a:latin typeface="Adobe Heiti Std R" panose="020B0400000000000000" pitchFamily="34" charset="-128"/>
              <a:ea typeface="Adobe Heiti Std R" panose="020B0400000000000000" pitchFamily="34" charset="-128"/>
            </a:endParaRPr>
          </a:p>
          <a:p>
            <a:endParaRPr lang="es-ES" b="1" dirty="0">
              <a:ln w="6600">
                <a:solidFill>
                  <a:schemeClr val="accent2"/>
                </a:solidFill>
                <a:prstDash val="solid"/>
              </a:ln>
              <a:solidFill>
                <a:srgbClr val="FFFFFF"/>
              </a:solidFill>
              <a:effectLst>
                <a:outerShdw dist="38100" dir="2700000" algn="tl" rotWithShape="0">
                  <a:schemeClr val="accent2"/>
                </a:outerShdw>
              </a:effectLst>
              <a:latin typeface="Adobe Heiti Std R" panose="020B0400000000000000" pitchFamily="34" charset="-128"/>
              <a:ea typeface="Adobe Heiti Std R" panose="020B0400000000000000" pitchFamily="34" charset="-128"/>
            </a:endParaRPr>
          </a:p>
          <a:p>
            <a:r>
              <a:rPr lang="es-ES" b="1" dirty="0">
                <a:ln w="6600">
                  <a:solidFill>
                    <a:schemeClr val="accent2"/>
                  </a:solidFill>
                  <a:prstDash val="solid"/>
                </a:ln>
                <a:solidFill>
                  <a:srgbClr val="FFFFFF"/>
                </a:solidFill>
                <a:effectLst>
                  <a:outerShdw dist="38100" dir="2700000" algn="tl" rotWithShape="0">
                    <a:schemeClr val="accent2"/>
                  </a:outerShdw>
                </a:effectLst>
                <a:latin typeface="Adobe Heiti Std R" panose="020B0400000000000000" pitchFamily="34" charset="-128"/>
                <a:ea typeface="Adobe Heiti Std R" panose="020B0400000000000000" pitchFamily="34" charset="-128"/>
              </a:rPr>
              <a:t>Base de Datos I </a:t>
            </a:r>
          </a:p>
          <a:p>
            <a:r>
              <a:rPr lang="es-ES" b="1" dirty="0" err="1">
                <a:ln w="6600">
                  <a:solidFill>
                    <a:schemeClr val="accent2"/>
                  </a:solidFill>
                  <a:prstDash val="solid"/>
                </a:ln>
                <a:solidFill>
                  <a:srgbClr val="FFFFFF"/>
                </a:solidFill>
                <a:effectLst>
                  <a:outerShdw dist="38100" dir="2700000" algn="tl" rotWithShape="0">
                    <a:schemeClr val="accent2"/>
                  </a:outerShdw>
                </a:effectLst>
                <a:latin typeface="Adobe Heiti Std R" panose="020B0400000000000000" pitchFamily="34" charset="-128"/>
                <a:ea typeface="Adobe Heiti Std R" panose="020B0400000000000000" pitchFamily="34" charset="-128"/>
              </a:rPr>
              <a:t>Unifranz</a:t>
            </a:r>
            <a:r>
              <a:rPr lang="es-ES" b="1" dirty="0">
                <a:ln w="6600">
                  <a:solidFill>
                    <a:schemeClr val="accent2"/>
                  </a:solidFill>
                  <a:prstDash val="solid"/>
                </a:ln>
                <a:solidFill>
                  <a:srgbClr val="FFFFFF"/>
                </a:solidFill>
                <a:effectLst>
                  <a:outerShdw dist="38100" dir="2700000" algn="tl" rotWithShape="0">
                    <a:schemeClr val="accent2"/>
                  </a:outerShdw>
                </a:effectLst>
                <a:latin typeface="Adobe Heiti Std R" panose="020B0400000000000000" pitchFamily="34" charset="-128"/>
                <a:ea typeface="Adobe Heiti Std R" panose="020B0400000000000000" pitchFamily="34" charset="-128"/>
              </a:rPr>
              <a:t> </a:t>
            </a:r>
          </a:p>
          <a:p>
            <a:r>
              <a:rPr lang="es-ES" b="1" dirty="0">
                <a:ln w="6600">
                  <a:solidFill>
                    <a:schemeClr val="accent2"/>
                  </a:solidFill>
                  <a:prstDash val="solid"/>
                </a:ln>
                <a:solidFill>
                  <a:srgbClr val="FFFFFF"/>
                </a:solidFill>
                <a:effectLst>
                  <a:outerShdw dist="38100" dir="2700000" algn="tl" rotWithShape="0">
                    <a:schemeClr val="accent2"/>
                  </a:outerShdw>
                </a:effectLst>
                <a:latin typeface="Adobe Heiti Std R" panose="020B0400000000000000" pitchFamily="34" charset="-128"/>
                <a:ea typeface="Adobe Heiti Std R" panose="020B0400000000000000" pitchFamily="34" charset="-128"/>
              </a:rPr>
              <a:t>Sede el Alto </a:t>
            </a:r>
          </a:p>
          <a:p>
            <a:r>
              <a:rPr lang="es-ES" b="1" dirty="0">
                <a:ln w="6600">
                  <a:solidFill>
                    <a:schemeClr val="accent2"/>
                  </a:solidFill>
                  <a:prstDash val="solid"/>
                </a:ln>
                <a:solidFill>
                  <a:srgbClr val="FFFFFF"/>
                </a:solidFill>
                <a:effectLst>
                  <a:outerShdw dist="38100" dir="2700000" algn="tl" rotWithShape="0">
                    <a:schemeClr val="accent2"/>
                  </a:outerShdw>
                </a:effectLst>
                <a:latin typeface="Adobe Heiti Std R" panose="020B0400000000000000" pitchFamily="34" charset="-128"/>
                <a:ea typeface="Adobe Heiti Std R" panose="020B0400000000000000" pitchFamily="34" charset="-128"/>
              </a:rPr>
              <a:t>Hito2</a:t>
            </a:r>
          </a:p>
        </p:txBody>
      </p:sp>
      <p:sp>
        <p:nvSpPr>
          <p:cNvPr id="14" name="Rectángulo 13">
            <a:extLst>
              <a:ext uri="{FF2B5EF4-FFF2-40B4-BE49-F238E27FC236}">
                <a16:creationId xmlns:a16="http://schemas.microsoft.com/office/drawing/2014/main" id="{E3C94569-90A3-037B-51DE-579446EEA811}"/>
              </a:ext>
            </a:extLst>
          </p:cNvPr>
          <p:cNvSpPr/>
          <p:nvPr/>
        </p:nvSpPr>
        <p:spPr>
          <a:xfrm>
            <a:off x="4952961" y="2427734"/>
            <a:ext cx="3221027" cy="954107"/>
          </a:xfrm>
          <a:prstGeom prst="rect">
            <a:avLst/>
          </a:prstGeom>
          <a:noFill/>
          <a:ln w="19050">
            <a:solidFill>
              <a:schemeClr val="accent1">
                <a:lumMod val="60000"/>
                <a:lumOff val="40000"/>
              </a:schemeClr>
            </a:solidFill>
          </a:ln>
        </p:spPr>
        <p:txBody>
          <a:bodyPr wrap="square" lIns="91440" tIns="45720" rIns="91440" bIns="45720">
            <a:spAutoFit/>
          </a:bodyPr>
          <a:lstStyle/>
          <a:p>
            <a:pPr algn="ctr"/>
            <a:r>
              <a:rPr lang="es-ES" sz="2800" dirty="0">
                <a:ln w="0"/>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effectLst>
                  <a:outerShdw blurRad="38100" dist="25400" dir="5400000" algn="ctr" rotWithShape="0">
                    <a:srgbClr val="6E747A">
                      <a:alpha val="43000"/>
                    </a:srgbClr>
                  </a:outerShdw>
                </a:effectLst>
                <a:latin typeface="Lithos Pro Regular" panose="04020505030E02020A04" pitchFamily="82" charset="0"/>
              </a:rPr>
              <a:t>INGENIERIA </a:t>
            </a:r>
          </a:p>
          <a:p>
            <a:pPr algn="ctr"/>
            <a:r>
              <a:rPr lang="es-ES" sz="2800" dirty="0">
                <a:ln w="0"/>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effectLst>
                  <a:outerShdw blurRad="38100" dist="25400" dir="5400000" algn="ctr" rotWithShape="0">
                    <a:srgbClr val="6E747A">
                      <a:alpha val="43000"/>
                    </a:srgbClr>
                  </a:outerShdw>
                </a:effectLst>
                <a:latin typeface="Lithos Pro Regular" panose="04020505030E02020A04" pitchFamily="82" charset="0"/>
              </a:rPr>
              <a:t>DE SISTEMAS</a:t>
            </a:r>
          </a:p>
        </p:txBody>
      </p:sp>
      <p:sp>
        <p:nvSpPr>
          <p:cNvPr id="15" name="Rectángulo 14">
            <a:extLst>
              <a:ext uri="{FF2B5EF4-FFF2-40B4-BE49-F238E27FC236}">
                <a16:creationId xmlns:a16="http://schemas.microsoft.com/office/drawing/2014/main" id="{FBA632EC-4B9C-185D-0D47-B336EF9D07E4}"/>
              </a:ext>
            </a:extLst>
          </p:cNvPr>
          <p:cNvSpPr/>
          <p:nvPr/>
        </p:nvSpPr>
        <p:spPr>
          <a:xfrm>
            <a:off x="5161487" y="4369643"/>
            <a:ext cx="2803973" cy="369332"/>
          </a:xfrm>
          <a:prstGeom prst="rect">
            <a:avLst/>
          </a:prstGeom>
          <a:noFill/>
        </p:spPr>
        <p:txBody>
          <a:bodyPr wrap="none" lIns="91440" tIns="45720" rIns="91440" bIns="45720">
            <a:spAutoFit/>
          </a:bodyPr>
          <a:lstStyle/>
          <a:p>
            <a:pPr algn="ctr"/>
            <a:r>
              <a:rPr lang="es-ES" b="0" cap="none" spc="0" dirty="0">
                <a:ln w="0"/>
                <a:solidFill>
                  <a:schemeClr val="bg1"/>
                </a:solidFill>
                <a:effectLst>
                  <a:outerShdw blurRad="38100" dist="19050" dir="2700000" algn="tl" rotWithShape="0">
                    <a:schemeClr val="dk1">
                      <a:alpha val="40000"/>
                    </a:schemeClr>
                  </a:outerShdw>
                </a:effectLst>
                <a:latin typeface="Adobe Hebrew" panose="02040503050201020203" pitchFamily="18" charset="-79"/>
                <a:cs typeface="Adobe Hebrew" panose="02040503050201020203" pitchFamily="18" charset="-79"/>
              </a:rPr>
              <a:t>Jamil Alex Quispe Valencia</a:t>
            </a:r>
          </a:p>
        </p:txBody>
      </p:sp>
      <p:sp>
        <p:nvSpPr>
          <p:cNvPr id="16" name="Rectángulo 15">
            <a:extLst>
              <a:ext uri="{FF2B5EF4-FFF2-40B4-BE49-F238E27FC236}">
                <a16:creationId xmlns:a16="http://schemas.microsoft.com/office/drawing/2014/main" id="{7F829EA2-6AC0-E30B-9C29-4991562A6581}"/>
              </a:ext>
            </a:extLst>
          </p:cNvPr>
          <p:cNvSpPr/>
          <p:nvPr/>
        </p:nvSpPr>
        <p:spPr>
          <a:xfrm>
            <a:off x="3563888" y="404525"/>
            <a:ext cx="4850199" cy="646331"/>
          </a:xfrm>
          <a:prstGeom prst="rect">
            <a:avLst/>
          </a:prstGeom>
          <a:noFill/>
        </p:spPr>
        <p:txBody>
          <a:bodyPr wrap="square" lIns="91440" tIns="45720" rIns="91440" bIns="45720">
            <a:spAutoFit/>
          </a:bodyPr>
          <a:lstStyle/>
          <a:p>
            <a:pPr algn="ctr"/>
            <a:r>
              <a:rPr lang="es-ES" sz="3600" dirty="0">
                <a:ln w="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8900000" scaled="1"/>
                  <a:tileRect/>
                </a:gradFill>
                <a:effectLst>
                  <a:outerShdw blurRad="38100" dist="25400" dir="5400000" algn="ctr" rotWithShape="0">
                    <a:srgbClr val="6E747A">
                      <a:alpha val="43000"/>
                    </a:srgbClr>
                  </a:outerShdw>
                </a:effectLst>
                <a:latin typeface="Lithos Pro Regular" panose="04020505030E02020A04" pitchFamily="82" charset="0"/>
              </a:rPr>
              <a:t>BASE DE DATOS I</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3339CC3A-54C8-BB6F-67F0-99B577A93CF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Oval 9"/>
          <p:cNvSpPr/>
          <p:nvPr/>
        </p:nvSpPr>
        <p:spPr>
          <a:xfrm>
            <a:off x="976588" y="222815"/>
            <a:ext cx="3245350" cy="3207009"/>
          </a:xfrm>
          <a:prstGeom prst="ellipse">
            <a:avLst/>
          </a:prstGeom>
          <a:solidFill>
            <a:schemeClr val="tx2">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Text Placeholder 1"/>
          <p:cNvSpPr txBox="1">
            <a:spLocks/>
          </p:cNvSpPr>
          <p:nvPr/>
        </p:nvSpPr>
        <p:spPr>
          <a:xfrm>
            <a:off x="976589" y="826219"/>
            <a:ext cx="3245349" cy="271509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s-ES" altLang="ko-KR" sz="2400" b="1" i="0" u="none" strike="noStrike" kern="1200" cap="none" spc="0" normalizeH="0" baseline="0" noProof="0" dirty="0">
                <a:ln>
                  <a:solidFill>
                    <a:schemeClr val="tx2"/>
                  </a:solidFill>
                </a:ln>
                <a:solidFill>
                  <a:prstClr val="white"/>
                </a:solidFill>
                <a:effectLst/>
                <a:uLnTx/>
                <a:uFillTx/>
                <a:latin typeface="Adobe Heiti Std R" panose="020B0400000000000000" pitchFamily="34" charset="-128"/>
                <a:ea typeface="Adobe Heiti Std R" panose="020B0400000000000000" pitchFamily="34" charset="-128"/>
                <a:cs typeface="Arial" pitchFamily="34" charset="0"/>
              </a:rPr>
              <a:t>8. CREAR UNA TABLA CUALQUIERA CON 3 COLUMNAS Y SU PRIMARY KEY.</a:t>
            </a:r>
          </a:p>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5" name="Oval 14"/>
          <p:cNvSpPr/>
          <p:nvPr/>
        </p:nvSpPr>
        <p:spPr>
          <a:xfrm>
            <a:off x="4932040" y="345089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6" name="Oval 15"/>
          <p:cNvSpPr/>
          <p:nvPr/>
        </p:nvSpPr>
        <p:spPr>
          <a:xfrm>
            <a:off x="7380312" y="3461362"/>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7" name="Rectangle 16"/>
          <p:cNvSpPr/>
          <p:nvPr/>
        </p:nvSpPr>
        <p:spPr>
          <a:xfrm rot="2700000">
            <a:off x="5139650" y="3556167"/>
            <a:ext cx="198167" cy="37702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8" name="Rounded Rectangle 27"/>
          <p:cNvSpPr/>
          <p:nvPr/>
        </p:nvSpPr>
        <p:spPr>
          <a:xfrm>
            <a:off x="7522543" y="3637399"/>
            <a:ext cx="291602" cy="22398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23" name="TextBox 22"/>
          <p:cNvSpPr txBox="1"/>
          <p:nvPr/>
        </p:nvSpPr>
        <p:spPr>
          <a:xfrm>
            <a:off x="5618912" y="4506674"/>
            <a:ext cx="3129552" cy="276999"/>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pic>
        <p:nvPicPr>
          <p:cNvPr id="3" name="Imagen 2">
            <a:extLst>
              <a:ext uri="{FF2B5EF4-FFF2-40B4-BE49-F238E27FC236}">
                <a16:creationId xmlns:a16="http://schemas.microsoft.com/office/drawing/2014/main" id="{806AAE4F-BA18-E4EB-2DD8-0FEC1C031EF3}"/>
              </a:ext>
            </a:extLst>
          </p:cNvPr>
          <p:cNvPicPr>
            <a:picLocks noChangeAspect="1"/>
          </p:cNvPicPr>
          <p:nvPr/>
        </p:nvPicPr>
        <p:blipFill rotWithShape="1">
          <a:blip r:embed="rId3">
            <a:extLst>
              <a:ext uri="{28A0092B-C50C-407E-A947-70E740481C1C}">
                <a14:useLocalDpi xmlns:a14="http://schemas.microsoft.com/office/drawing/2010/main" val="0"/>
              </a:ext>
            </a:extLst>
          </a:blip>
          <a:srcRect l="21650" t="26189" r="57921" b="57003"/>
          <a:stretch/>
        </p:blipFill>
        <p:spPr>
          <a:xfrm>
            <a:off x="5198526" y="1160816"/>
            <a:ext cx="2995206" cy="1385491"/>
          </a:xfrm>
          <a:prstGeom prst="rect">
            <a:avLst/>
          </a:prstGeom>
        </p:spPr>
      </p:pic>
    </p:spTree>
    <p:extLst>
      <p:ext uri="{BB962C8B-B14F-4D97-AF65-F5344CB8AC3E}">
        <p14:creationId xmlns:p14="http://schemas.microsoft.com/office/powerpoint/2010/main" val="3310127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9F04F86A-FE3A-617C-E6A8-4BA4224BE23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9"/>
          <p:cNvSpPr/>
          <p:nvPr/>
        </p:nvSpPr>
        <p:spPr>
          <a:xfrm>
            <a:off x="251520" y="196539"/>
            <a:ext cx="3363837" cy="3312368"/>
          </a:xfrm>
          <a:prstGeom prst="ellipse">
            <a:avLst/>
          </a:prstGeom>
          <a:solidFill>
            <a:schemeClr val="accent3">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 Placeholder 1"/>
          <p:cNvSpPr txBox="1">
            <a:spLocks/>
          </p:cNvSpPr>
          <p:nvPr/>
        </p:nvSpPr>
        <p:spPr>
          <a:xfrm>
            <a:off x="275556" y="1184713"/>
            <a:ext cx="3363837" cy="176442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altLang="ko-KR" sz="2400" b="1" dirty="0">
                <a:solidFill>
                  <a:schemeClr val="accent1">
                    <a:lumMod val="50000"/>
                  </a:schemeClr>
                </a:solidFill>
                <a:latin typeface="Adobe Hebrew" panose="02040503050201020203" pitchFamily="18" charset="-79"/>
                <a:cs typeface="Adobe Hebrew" panose="02040503050201020203" pitchFamily="18" charset="-79"/>
              </a:rPr>
              <a:t>9. INSERTAR 3 REGISTROS A LA TABLA CREADA ANTERIORMENTE</a:t>
            </a:r>
          </a:p>
          <a:p>
            <a:pPr marL="0" indent="0" algn="ctr">
              <a:buNone/>
            </a:pPr>
            <a:endParaRPr lang="ko-KR" altLang="en-US" sz="2800" b="1" dirty="0">
              <a:solidFill>
                <a:schemeClr val="accent1">
                  <a:lumMod val="50000"/>
                </a:schemeClr>
              </a:solidFill>
              <a:latin typeface="+mj-lt"/>
              <a:cs typeface="Arial" pitchFamily="34" charset="0"/>
            </a:endParaRPr>
          </a:p>
        </p:txBody>
      </p:sp>
      <p:sp>
        <p:nvSpPr>
          <p:cNvPr id="15" name="Oval 14"/>
          <p:cNvSpPr/>
          <p:nvPr/>
        </p:nvSpPr>
        <p:spPr>
          <a:xfrm>
            <a:off x="4950701" y="424477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6" name="Oval 15"/>
          <p:cNvSpPr/>
          <p:nvPr/>
        </p:nvSpPr>
        <p:spPr>
          <a:xfrm>
            <a:off x="7380312" y="4136982"/>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 name="Rectangle 16"/>
          <p:cNvSpPr/>
          <p:nvPr/>
        </p:nvSpPr>
        <p:spPr>
          <a:xfrm rot="2700000">
            <a:off x="7569260" y="4236503"/>
            <a:ext cx="198167" cy="37702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ounded Rectangle 27"/>
          <p:cNvSpPr/>
          <p:nvPr/>
        </p:nvSpPr>
        <p:spPr>
          <a:xfrm>
            <a:off x="5092932" y="4425014"/>
            <a:ext cx="291602" cy="22398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3" name="Imagen 2">
            <a:extLst>
              <a:ext uri="{FF2B5EF4-FFF2-40B4-BE49-F238E27FC236}">
                <a16:creationId xmlns:a16="http://schemas.microsoft.com/office/drawing/2014/main" id="{06A8D805-82DF-905D-4C89-AD4ADF351097}"/>
              </a:ext>
            </a:extLst>
          </p:cNvPr>
          <p:cNvPicPr>
            <a:picLocks noChangeAspect="1"/>
          </p:cNvPicPr>
          <p:nvPr/>
        </p:nvPicPr>
        <p:blipFill rotWithShape="1">
          <a:blip r:embed="rId3">
            <a:extLst>
              <a:ext uri="{28A0092B-C50C-407E-A947-70E740481C1C}">
                <a14:useLocalDpi xmlns:a14="http://schemas.microsoft.com/office/drawing/2010/main" val="0"/>
              </a:ext>
            </a:extLst>
          </a:blip>
          <a:srcRect l="21651" t="24788" r="47414" b="50000"/>
          <a:stretch/>
        </p:blipFill>
        <p:spPr>
          <a:xfrm>
            <a:off x="4162995" y="774698"/>
            <a:ext cx="4705449" cy="2156050"/>
          </a:xfrm>
          <a:prstGeom prst="rect">
            <a:avLst/>
          </a:prstGeom>
        </p:spPr>
      </p:pic>
    </p:spTree>
    <p:extLst>
      <p:ext uri="{BB962C8B-B14F-4D97-AF65-F5344CB8AC3E}">
        <p14:creationId xmlns:p14="http://schemas.microsoft.com/office/powerpoint/2010/main" val="285168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3339CC3A-54C8-BB6F-67F0-99B577A93CF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Oval 9"/>
          <p:cNvSpPr/>
          <p:nvPr/>
        </p:nvSpPr>
        <p:spPr>
          <a:xfrm>
            <a:off x="904582" y="1327265"/>
            <a:ext cx="2520280" cy="2520280"/>
          </a:xfrm>
          <a:prstGeom prst="ellipse">
            <a:avLst/>
          </a:prstGeom>
          <a:solidFill>
            <a:schemeClr val="tx2">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Text Placeholder 1"/>
          <p:cNvSpPr txBox="1">
            <a:spLocks/>
          </p:cNvSpPr>
          <p:nvPr/>
        </p:nvSpPr>
        <p:spPr>
          <a:xfrm>
            <a:off x="940586" y="1917808"/>
            <a:ext cx="2448272" cy="165939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s-ES" altLang="ko-KR" sz="2800" b="1" i="0" u="none" strike="noStrike" kern="1200" cap="none" spc="0" normalizeH="0" baseline="0" noProof="0" dirty="0">
                <a:ln>
                  <a:solidFill>
                    <a:schemeClr val="tx2"/>
                  </a:solidFill>
                </a:ln>
                <a:solidFill>
                  <a:prstClr val="white"/>
                </a:solidFill>
                <a:effectLst/>
                <a:uLnTx/>
                <a:uFillTx/>
                <a:latin typeface="Adobe Heiti Std R" panose="020B0400000000000000" pitchFamily="34" charset="-128"/>
                <a:ea typeface="Adobe Heiti Std R" panose="020B0400000000000000" pitchFamily="34" charset="-128"/>
                <a:cs typeface="Arial" pitchFamily="34" charset="0"/>
              </a:rPr>
              <a:t> 10.¿CÓMO SE ELIMINA UNA TABLA?</a:t>
            </a:r>
          </a:p>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4" name="TextBox 13"/>
          <p:cNvSpPr txBox="1"/>
          <p:nvPr/>
        </p:nvSpPr>
        <p:spPr>
          <a:xfrm>
            <a:off x="3635896" y="618744"/>
            <a:ext cx="5141943" cy="1631216"/>
          </a:xfrm>
          <a:prstGeom prst="rect">
            <a:avLst/>
          </a:prstGeom>
          <a:noFill/>
        </p:spPr>
        <p:txBody>
          <a:bodyPr wrap="square" rtlCol="0" anchor="ctr">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lang="es-ES" sz="2000" b="1" i="0" dirty="0">
                <a:solidFill>
                  <a:srgbClr val="D1D5DB"/>
                </a:solidFill>
                <a:effectLst/>
                <a:latin typeface="Verdana" panose="020B0604030504040204" pitchFamily="34" charset="0"/>
                <a:ea typeface="Verdana" panose="020B0604030504040204" pitchFamily="34" charset="0"/>
              </a:rPr>
              <a:t>Para eliminar una tabla en SQL     Server, se utiliza la sentencia SQL DROP TABLE seguida del nombre de la tabla que se desea eliminar. Por ejemplo:</a:t>
            </a:r>
            <a:endParaRPr kumimoji="0" lang="en-US" altLang="ko-KR"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Arial" pitchFamily="34" charset="0"/>
            </a:endParaRPr>
          </a:p>
        </p:txBody>
      </p:sp>
      <p:sp>
        <p:nvSpPr>
          <p:cNvPr id="15" name="Oval 14"/>
          <p:cNvSpPr/>
          <p:nvPr/>
        </p:nvSpPr>
        <p:spPr>
          <a:xfrm>
            <a:off x="4932040" y="345089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6" name="Oval 15"/>
          <p:cNvSpPr/>
          <p:nvPr/>
        </p:nvSpPr>
        <p:spPr>
          <a:xfrm>
            <a:off x="7380312" y="3461362"/>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7" name="Rectangle 16"/>
          <p:cNvSpPr/>
          <p:nvPr/>
        </p:nvSpPr>
        <p:spPr>
          <a:xfrm rot="2700000">
            <a:off x="5139650" y="3556167"/>
            <a:ext cx="198167" cy="37702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8" name="Rounded Rectangle 27"/>
          <p:cNvSpPr/>
          <p:nvPr/>
        </p:nvSpPr>
        <p:spPr>
          <a:xfrm>
            <a:off x="7522543" y="3637399"/>
            <a:ext cx="291602" cy="22398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23" name="TextBox 22"/>
          <p:cNvSpPr txBox="1"/>
          <p:nvPr/>
        </p:nvSpPr>
        <p:spPr>
          <a:xfrm>
            <a:off x="5618912" y="4506674"/>
            <a:ext cx="3129552" cy="276999"/>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pic>
        <p:nvPicPr>
          <p:cNvPr id="3" name="Imagen 2">
            <a:extLst>
              <a:ext uri="{FF2B5EF4-FFF2-40B4-BE49-F238E27FC236}">
                <a16:creationId xmlns:a16="http://schemas.microsoft.com/office/drawing/2014/main" id="{B90B2DD1-C552-E788-A411-3AC4BB51A0F2}"/>
              </a:ext>
            </a:extLst>
          </p:cNvPr>
          <p:cNvPicPr>
            <a:picLocks noChangeAspect="1"/>
          </p:cNvPicPr>
          <p:nvPr/>
        </p:nvPicPr>
        <p:blipFill rotWithShape="1">
          <a:blip r:embed="rId3">
            <a:extLst>
              <a:ext uri="{28A0092B-C50C-407E-A947-70E740481C1C}">
                <a14:useLocalDpi xmlns:a14="http://schemas.microsoft.com/office/drawing/2010/main" val="0"/>
              </a:ext>
            </a:extLst>
          </a:blip>
          <a:srcRect l="20075" t="41597" r="62545" b="50000"/>
          <a:stretch/>
        </p:blipFill>
        <p:spPr>
          <a:xfrm>
            <a:off x="4943717" y="2366307"/>
            <a:ext cx="2681427" cy="729002"/>
          </a:xfrm>
          <a:prstGeom prst="rect">
            <a:avLst/>
          </a:prstGeom>
        </p:spPr>
      </p:pic>
    </p:spTree>
    <p:extLst>
      <p:ext uri="{BB962C8B-B14F-4D97-AF65-F5344CB8AC3E}">
        <p14:creationId xmlns:p14="http://schemas.microsoft.com/office/powerpoint/2010/main" val="91347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828813" y="1635646"/>
            <a:ext cx="5486374" cy="2160240"/>
          </a:xfrm>
          <a:prstGeom prst="rect">
            <a:avLst/>
          </a:prstGeom>
        </p:spPr>
        <p:txBody>
          <a:bodyPr/>
          <a:lstStyle/>
          <a:p>
            <a:pPr marL="0" indent="0" algn="ctr">
              <a:buNone/>
            </a:pPr>
            <a:r>
              <a:rPr lang="en-US" altLang="ko-KR" sz="4800" b="1" dirty="0" err="1">
                <a:solidFill>
                  <a:schemeClr val="tx1">
                    <a:lumMod val="75000"/>
                    <a:lumOff val="25000"/>
                  </a:schemeClr>
                </a:solidFill>
                <a:latin typeface="+mj-lt"/>
              </a:rPr>
              <a:t>Parte</a:t>
            </a:r>
            <a:endParaRPr lang="en-US" altLang="ko-KR" sz="4800" b="1" dirty="0">
              <a:solidFill>
                <a:schemeClr val="tx1">
                  <a:lumMod val="75000"/>
                  <a:lumOff val="25000"/>
                </a:schemeClr>
              </a:solidFill>
              <a:latin typeface="+mj-lt"/>
            </a:endParaRPr>
          </a:p>
          <a:p>
            <a:pPr marL="0" indent="0" algn="ctr">
              <a:buNone/>
            </a:pPr>
            <a:r>
              <a:rPr lang="en-US" altLang="ko-KR" sz="4800" b="1" dirty="0">
                <a:solidFill>
                  <a:schemeClr val="tx1">
                    <a:lumMod val="75000"/>
                    <a:lumOff val="25000"/>
                  </a:schemeClr>
                </a:solidFill>
                <a:latin typeface="+mj-lt"/>
              </a:rPr>
              <a:t> </a:t>
            </a:r>
            <a:r>
              <a:rPr lang="en-US" altLang="ko-KR" sz="4800" b="1" dirty="0" err="1">
                <a:solidFill>
                  <a:schemeClr val="tx1">
                    <a:lumMod val="75000"/>
                    <a:lumOff val="25000"/>
                  </a:schemeClr>
                </a:solidFill>
                <a:latin typeface="+mj-lt"/>
              </a:rPr>
              <a:t>Práctica</a:t>
            </a:r>
            <a:endParaRPr lang="ko-KR" altLang="en-US" sz="4800" b="1" dirty="0">
              <a:solidFill>
                <a:schemeClr val="tx1">
                  <a:lumMod val="75000"/>
                  <a:lumOff val="25000"/>
                </a:schemeClr>
              </a:solidFill>
              <a:latin typeface="+mj-lt"/>
            </a:endParaRPr>
          </a:p>
        </p:txBody>
      </p:sp>
    </p:spTree>
    <p:extLst>
      <p:ext uri="{BB962C8B-B14F-4D97-AF65-F5344CB8AC3E}">
        <p14:creationId xmlns:p14="http://schemas.microsoft.com/office/powerpoint/2010/main" val="64526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9915" y="380483"/>
            <a:ext cx="3923928" cy="1440160"/>
          </a:xfrm>
          <a:prstGeom prst="rect">
            <a:avLst/>
          </a:prstGeom>
        </p:spPr>
        <p:txBody>
          <a:bodyPr/>
          <a:lstStyle/>
          <a:p>
            <a:r>
              <a:rPr lang="es-ES" sz="2800" b="1" dirty="0">
                <a:latin typeface="Times New Roman" panose="02020603050405020304" pitchFamily="18" charset="0"/>
                <a:cs typeface="Times New Roman" panose="02020603050405020304" pitchFamily="18" charset="0"/>
              </a:rPr>
              <a:t>11.Crear el diseño para una UNIVERSIDAD</a:t>
            </a:r>
            <a:endParaRPr lang="ko-KR" altLang="en-US"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14" name="TextBox 13"/>
          <p:cNvSpPr txBox="1"/>
          <p:nvPr/>
        </p:nvSpPr>
        <p:spPr>
          <a:xfrm>
            <a:off x="539552" y="1964327"/>
            <a:ext cx="5184576" cy="2308324"/>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Universidad_ID</a:t>
            </a:r>
            <a:r>
              <a:rPr kumimoji="0" lang="en-US" altLang="ko-KR" sz="18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(Integer, </a:t>
            </a:r>
            <a:r>
              <a:rPr kumimoji="0" lang="en-US" altLang="ko-KR" sz="18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Llave</a:t>
            </a:r>
            <a:r>
              <a:rPr kumimoji="0" lang="en-US" altLang="ko-KR" sz="18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Primaria  y unica)</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Nombre</a:t>
            </a:r>
            <a:r>
              <a:rPr kumimoji="0" lang="en-US" altLang="ko-KR" sz="18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(varchar = string)</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Ciudad 		(varchar = string)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Tipo 		(varchar = string)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Direccion</a:t>
            </a:r>
            <a:r>
              <a:rPr kumimoji="0" lang="en-US" altLang="ko-KR" sz="18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(varchar = string)</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Email 		(varchar = string)</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Telefono</a:t>
            </a:r>
            <a:r>
              <a:rPr kumimoji="0" lang="en-US" altLang="ko-KR" sz="18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(integer)</a:t>
            </a:r>
          </a:p>
        </p:txBody>
      </p:sp>
    </p:spTree>
    <p:extLst>
      <p:ext uri="{BB962C8B-B14F-4D97-AF65-F5344CB8AC3E}">
        <p14:creationId xmlns:p14="http://schemas.microsoft.com/office/powerpoint/2010/main" val="118608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47350" y="204441"/>
            <a:ext cx="6204414" cy="1440160"/>
          </a:xfrm>
          <a:prstGeom prst="rect">
            <a:avLst/>
          </a:prstGeom>
        </p:spPr>
        <p:txBody>
          <a:bodyPr/>
          <a:lstStyle/>
          <a:p>
            <a:r>
              <a:rPr lang="es-ES" sz="2800" b="1" dirty="0">
                <a:latin typeface="Times New Roman" panose="02020603050405020304" pitchFamily="18" charset="0"/>
                <a:cs typeface="Times New Roman" panose="02020603050405020304" pitchFamily="18" charset="0"/>
              </a:rPr>
              <a:t>12.Crear el diagrama Entidad Relación E-R para el ejercicio anterior.</a:t>
            </a:r>
            <a:endParaRPr lang="ko-KR" altLang="en-US"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Imagen 15">
            <a:extLst>
              <a:ext uri="{FF2B5EF4-FFF2-40B4-BE49-F238E27FC236}">
                <a16:creationId xmlns:a16="http://schemas.microsoft.com/office/drawing/2014/main" id="{A939C803-6765-6C6C-1AD5-C758565189B8}"/>
              </a:ext>
            </a:extLst>
          </p:cNvPr>
          <p:cNvPicPr>
            <a:picLocks noChangeAspect="1"/>
          </p:cNvPicPr>
          <p:nvPr/>
        </p:nvPicPr>
        <p:blipFill rotWithShape="1">
          <a:blip r:embed="rId2">
            <a:extLst>
              <a:ext uri="{28A0092B-C50C-407E-A947-70E740481C1C}">
                <a14:useLocalDpi xmlns:a14="http://schemas.microsoft.com/office/drawing/2010/main" val="0"/>
              </a:ext>
            </a:extLst>
          </a:blip>
          <a:srcRect l="21650" t="24802" r="18500" b="12182"/>
          <a:stretch/>
        </p:blipFill>
        <p:spPr>
          <a:xfrm>
            <a:off x="1134941" y="1644601"/>
            <a:ext cx="5540874" cy="328003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765159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9914" y="380483"/>
            <a:ext cx="5184575" cy="1440160"/>
          </a:xfrm>
          <a:prstGeom prst="rect">
            <a:avLst/>
          </a:prstGeom>
        </p:spPr>
        <p:txBody>
          <a:bodyPr/>
          <a:lstStyle/>
          <a:p>
            <a:r>
              <a:rPr lang="es-ES" sz="2800" b="1" dirty="0">
                <a:latin typeface="Times New Roman" panose="02020603050405020304" pitchFamily="18" charset="0"/>
                <a:cs typeface="Times New Roman" panose="02020603050405020304" pitchFamily="18" charset="0"/>
              </a:rPr>
              <a:t>13.Crear la tabla universidad en base al diseño anterior</a:t>
            </a:r>
            <a:endParaRPr lang="ko-KR" altLang="en-US"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4" name="Imagen 3">
            <a:extLst>
              <a:ext uri="{FF2B5EF4-FFF2-40B4-BE49-F238E27FC236}">
                <a16:creationId xmlns:a16="http://schemas.microsoft.com/office/drawing/2014/main" id="{BA842309-C2CD-9BA7-8A51-60764A6BD997}"/>
              </a:ext>
            </a:extLst>
          </p:cNvPr>
          <p:cNvPicPr>
            <a:picLocks noChangeAspect="1"/>
          </p:cNvPicPr>
          <p:nvPr/>
        </p:nvPicPr>
        <p:blipFill rotWithShape="1">
          <a:blip r:embed="rId2">
            <a:extLst>
              <a:ext uri="{28A0092B-C50C-407E-A947-70E740481C1C}">
                <a14:useLocalDpi xmlns:a14="http://schemas.microsoft.com/office/drawing/2010/main" val="0"/>
              </a:ext>
            </a:extLst>
          </a:blip>
          <a:srcRect t="13583" r="43301" b="50503"/>
          <a:stretch/>
        </p:blipFill>
        <p:spPr>
          <a:xfrm>
            <a:off x="732084" y="1855360"/>
            <a:ext cx="7700614" cy="2742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131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83768" y="1068817"/>
            <a:ext cx="4968552" cy="1440160"/>
          </a:xfrm>
          <a:prstGeom prst="rect">
            <a:avLst/>
          </a:prstGeom>
        </p:spPr>
        <p:txBody>
          <a:bodyPr/>
          <a:lstStyle/>
          <a:p>
            <a:r>
              <a:rPr lang="es-ES" sz="2800" b="1" dirty="0">
                <a:latin typeface="Times New Roman" panose="02020603050405020304" pitchFamily="18" charset="0"/>
                <a:cs typeface="Times New Roman" panose="02020603050405020304" pitchFamily="18" charset="0"/>
              </a:rPr>
              <a:t>14.Agregar registros a la tabla creada anteriormente.</a:t>
            </a:r>
          </a:p>
          <a:p>
            <a:endParaRPr lang="ko-KR" altLang="en-US"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4" name="Imagen 3">
            <a:extLst>
              <a:ext uri="{FF2B5EF4-FFF2-40B4-BE49-F238E27FC236}">
                <a16:creationId xmlns:a16="http://schemas.microsoft.com/office/drawing/2014/main" id="{19FCF440-76DE-7153-9111-76407724B21E}"/>
              </a:ext>
            </a:extLst>
          </p:cNvPr>
          <p:cNvPicPr>
            <a:picLocks noChangeAspect="1"/>
          </p:cNvPicPr>
          <p:nvPr/>
        </p:nvPicPr>
        <p:blipFill rotWithShape="1">
          <a:blip r:embed="rId2">
            <a:extLst>
              <a:ext uri="{28A0092B-C50C-407E-A947-70E740481C1C}">
                <a14:useLocalDpi xmlns:a14="http://schemas.microsoft.com/office/drawing/2010/main" val="0"/>
              </a:ext>
            </a:extLst>
          </a:blip>
          <a:srcRect l="20864" t="52227" r="12201" b="24788"/>
          <a:stretch/>
        </p:blipFill>
        <p:spPr>
          <a:xfrm>
            <a:off x="241540" y="2411375"/>
            <a:ext cx="8615583" cy="1663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083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solidFill>
                  <a:schemeClr val="accent1"/>
                </a:solidFill>
              </a:rPr>
              <a:t>Tabla</a:t>
            </a:r>
            <a:endParaRPr lang="ko-KR" altLang="en-US" dirty="0">
              <a:solidFill>
                <a:schemeClr val="accent1"/>
              </a:solidFill>
            </a:endParaRPr>
          </a:p>
        </p:txBody>
      </p:sp>
      <p:sp>
        <p:nvSpPr>
          <p:cNvPr id="19" name="Pie 24"/>
          <p:cNvSpPr/>
          <p:nvPr/>
        </p:nvSpPr>
        <p:spPr>
          <a:xfrm>
            <a:off x="3508714" y="1677117"/>
            <a:ext cx="298536" cy="296883"/>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1" name="Round Same Side Corner Rectangle 6"/>
          <p:cNvSpPr>
            <a:spLocks noChangeAspect="1"/>
          </p:cNvSpPr>
          <p:nvPr/>
        </p:nvSpPr>
        <p:spPr>
          <a:xfrm rot="2700000">
            <a:off x="3613085" y="2844235"/>
            <a:ext cx="89795" cy="360000"/>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39" name="Rectangle 9"/>
          <p:cNvSpPr/>
          <p:nvPr/>
        </p:nvSpPr>
        <p:spPr>
          <a:xfrm>
            <a:off x="6477946" y="2908811"/>
            <a:ext cx="264728" cy="2478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40" name="Rectangle 16"/>
          <p:cNvSpPr/>
          <p:nvPr/>
        </p:nvSpPr>
        <p:spPr>
          <a:xfrm rot="2700000">
            <a:off x="6510029" y="4075710"/>
            <a:ext cx="200561" cy="35956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1" name="Oval 21"/>
          <p:cNvSpPr>
            <a:spLocks noChangeAspect="1"/>
          </p:cNvSpPr>
          <p:nvPr/>
        </p:nvSpPr>
        <p:spPr>
          <a:xfrm>
            <a:off x="6477914" y="1677117"/>
            <a:ext cx="283944" cy="28631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pic>
        <p:nvPicPr>
          <p:cNvPr id="4" name="Imagen 3">
            <a:extLst>
              <a:ext uri="{FF2B5EF4-FFF2-40B4-BE49-F238E27FC236}">
                <a16:creationId xmlns:a16="http://schemas.microsoft.com/office/drawing/2014/main" id="{66FC6DEB-EBA4-4800-7989-D9C452F1B05F}"/>
              </a:ext>
            </a:extLst>
          </p:cNvPr>
          <p:cNvPicPr>
            <a:picLocks noChangeAspect="1"/>
          </p:cNvPicPr>
          <p:nvPr/>
        </p:nvPicPr>
        <p:blipFill rotWithShape="1">
          <a:blip r:embed="rId2">
            <a:extLst>
              <a:ext uri="{28A0092B-C50C-407E-A947-70E740481C1C}">
                <a14:useLocalDpi xmlns:a14="http://schemas.microsoft.com/office/drawing/2010/main" val="0"/>
              </a:ext>
            </a:extLst>
          </a:blip>
          <a:srcRect l="17712" t="51401" r="25138" b="20895"/>
          <a:stretch/>
        </p:blipFill>
        <p:spPr>
          <a:xfrm>
            <a:off x="1115616" y="1989509"/>
            <a:ext cx="7339440" cy="2000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5062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19915" y="380483"/>
            <a:ext cx="6624690" cy="1440160"/>
          </a:xfrm>
          <a:prstGeom prst="rect">
            <a:avLst/>
          </a:prstGeom>
        </p:spPr>
        <p:txBody>
          <a:bodyPr/>
          <a:lstStyle/>
          <a:p>
            <a:r>
              <a:rPr lang="es-ES" sz="2800" b="1" dirty="0">
                <a:latin typeface="Times New Roman" panose="02020603050405020304" pitchFamily="18" charset="0"/>
                <a:cs typeface="Times New Roman" panose="02020603050405020304" pitchFamily="18" charset="0"/>
              </a:rPr>
              <a:t>15.Crear las tablas y 2 registros para cada tabla para el siguiente modelo ER</a:t>
            </a:r>
            <a:endParaRPr lang="ko-KR" altLang="en-US"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4" name="Imagen 3">
            <a:extLst>
              <a:ext uri="{FF2B5EF4-FFF2-40B4-BE49-F238E27FC236}">
                <a16:creationId xmlns:a16="http://schemas.microsoft.com/office/drawing/2014/main" id="{F0EDED26-787E-9501-21D1-526B8E648335}"/>
              </a:ext>
            </a:extLst>
          </p:cNvPr>
          <p:cNvPicPr>
            <a:picLocks noChangeAspect="1"/>
          </p:cNvPicPr>
          <p:nvPr/>
        </p:nvPicPr>
        <p:blipFill rotWithShape="1">
          <a:blip r:embed="rId2">
            <a:extLst>
              <a:ext uri="{28A0092B-C50C-407E-A947-70E740481C1C}">
                <a14:useLocalDpi xmlns:a14="http://schemas.microsoft.com/office/drawing/2010/main" val="0"/>
              </a:ext>
            </a:extLst>
          </a:blip>
          <a:srcRect l="26376" t="33193" r="5242" b="17785"/>
          <a:stretch/>
        </p:blipFill>
        <p:spPr>
          <a:xfrm>
            <a:off x="865823" y="1789761"/>
            <a:ext cx="7580489" cy="3055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823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828813" y="1635646"/>
            <a:ext cx="5486374" cy="2160240"/>
          </a:xfrm>
          <a:prstGeom prst="rect">
            <a:avLst/>
          </a:prstGeom>
        </p:spPr>
        <p:txBody>
          <a:bodyPr/>
          <a:lstStyle/>
          <a:p>
            <a:pPr marL="0" indent="0" algn="ctr">
              <a:buNone/>
            </a:pPr>
            <a:r>
              <a:rPr lang="en-US" altLang="ko-KR" sz="4800" b="1" dirty="0" err="1">
                <a:solidFill>
                  <a:schemeClr val="tx1">
                    <a:lumMod val="75000"/>
                    <a:lumOff val="25000"/>
                  </a:schemeClr>
                </a:solidFill>
                <a:latin typeface="+mj-lt"/>
              </a:rPr>
              <a:t>Manejo</a:t>
            </a:r>
            <a:r>
              <a:rPr lang="en-US" altLang="ko-KR" sz="4800" b="1" dirty="0">
                <a:solidFill>
                  <a:schemeClr val="tx1">
                    <a:lumMod val="75000"/>
                    <a:lumOff val="25000"/>
                  </a:schemeClr>
                </a:solidFill>
                <a:latin typeface="+mj-lt"/>
              </a:rPr>
              <a:t> de </a:t>
            </a:r>
            <a:r>
              <a:rPr lang="en-US" altLang="ko-KR" sz="4800" b="1" dirty="0" err="1">
                <a:solidFill>
                  <a:schemeClr val="tx1">
                    <a:lumMod val="75000"/>
                    <a:lumOff val="25000"/>
                  </a:schemeClr>
                </a:solidFill>
                <a:latin typeface="+mj-lt"/>
              </a:rPr>
              <a:t>conceptos</a:t>
            </a:r>
            <a:endParaRPr lang="ko-KR" altLang="en-US" sz="4800" b="1" dirty="0">
              <a:solidFill>
                <a:schemeClr val="tx1">
                  <a:lumMod val="75000"/>
                  <a:lumOff val="25000"/>
                </a:schemeClr>
              </a:solidFill>
              <a:latin typeface="+mj-lt"/>
            </a:endParaRPr>
          </a:p>
        </p:txBody>
      </p:sp>
    </p:spTree>
    <p:extLst>
      <p:ext uri="{BB962C8B-B14F-4D97-AF65-F5344CB8AC3E}">
        <p14:creationId xmlns:p14="http://schemas.microsoft.com/office/powerpoint/2010/main" val="1350745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15" name="Imagen 14">
            <a:extLst>
              <a:ext uri="{FF2B5EF4-FFF2-40B4-BE49-F238E27FC236}">
                <a16:creationId xmlns:a16="http://schemas.microsoft.com/office/drawing/2014/main" id="{1AA4CD27-F493-9642-8352-BF7C122D5D5C}"/>
              </a:ext>
            </a:extLst>
          </p:cNvPr>
          <p:cNvPicPr>
            <a:picLocks noChangeAspect="1"/>
          </p:cNvPicPr>
          <p:nvPr/>
        </p:nvPicPr>
        <p:blipFill rotWithShape="1">
          <a:blip r:embed="rId2">
            <a:extLst>
              <a:ext uri="{28A0092B-C50C-407E-A947-70E740481C1C}">
                <a14:useLocalDpi xmlns:a14="http://schemas.microsoft.com/office/drawing/2010/main" val="0"/>
              </a:ext>
            </a:extLst>
          </a:blip>
          <a:srcRect t="13583" r="44488" b="68208"/>
          <a:stretch/>
        </p:blipFill>
        <p:spPr>
          <a:xfrm>
            <a:off x="492582" y="1560614"/>
            <a:ext cx="8056110" cy="14856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5107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15" name="Imagen 14">
            <a:extLst>
              <a:ext uri="{FF2B5EF4-FFF2-40B4-BE49-F238E27FC236}">
                <a16:creationId xmlns:a16="http://schemas.microsoft.com/office/drawing/2014/main" id="{9E568E59-B2E5-9BE0-0D19-FA97C5638F1C}"/>
              </a:ext>
            </a:extLst>
          </p:cNvPr>
          <p:cNvPicPr>
            <a:picLocks noChangeAspect="1"/>
          </p:cNvPicPr>
          <p:nvPr/>
        </p:nvPicPr>
        <p:blipFill rotWithShape="1">
          <a:blip r:embed="rId2">
            <a:extLst>
              <a:ext uri="{28A0092B-C50C-407E-A947-70E740481C1C}">
                <a14:useLocalDpi xmlns:a14="http://schemas.microsoft.com/office/drawing/2010/main" val="0"/>
              </a:ext>
            </a:extLst>
          </a:blip>
          <a:srcRect l="20076" t="30390" r="52362" b="40196"/>
          <a:stretch/>
        </p:blipFill>
        <p:spPr>
          <a:xfrm>
            <a:off x="1626226" y="824715"/>
            <a:ext cx="5891547" cy="3534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87723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15" name="Imagen 14">
            <a:extLst>
              <a:ext uri="{FF2B5EF4-FFF2-40B4-BE49-F238E27FC236}">
                <a16:creationId xmlns:a16="http://schemas.microsoft.com/office/drawing/2014/main" id="{8625FECB-8D6B-5C61-5292-BB065918175C}"/>
              </a:ext>
            </a:extLst>
          </p:cNvPr>
          <p:cNvPicPr>
            <a:picLocks noChangeAspect="1"/>
          </p:cNvPicPr>
          <p:nvPr/>
        </p:nvPicPr>
        <p:blipFill rotWithShape="1">
          <a:blip r:embed="rId2">
            <a:extLst>
              <a:ext uri="{28A0092B-C50C-407E-A947-70E740481C1C}">
                <a14:useLocalDpi xmlns:a14="http://schemas.microsoft.com/office/drawing/2010/main" val="0"/>
              </a:ext>
            </a:extLst>
          </a:blip>
          <a:srcRect l="20863" t="52227" r="56300" b="23387"/>
          <a:stretch/>
        </p:blipFill>
        <p:spPr>
          <a:xfrm>
            <a:off x="1547664" y="872036"/>
            <a:ext cx="5760640" cy="34583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707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15" name="Imagen 14">
            <a:extLst>
              <a:ext uri="{FF2B5EF4-FFF2-40B4-BE49-F238E27FC236}">
                <a16:creationId xmlns:a16="http://schemas.microsoft.com/office/drawing/2014/main" id="{6DD3DB97-372F-BB58-A278-6175E640CAD2}"/>
              </a:ext>
            </a:extLst>
          </p:cNvPr>
          <p:cNvPicPr>
            <a:picLocks noChangeAspect="1"/>
          </p:cNvPicPr>
          <p:nvPr/>
        </p:nvPicPr>
        <p:blipFill rotWithShape="1">
          <a:blip r:embed="rId2">
            <a:extLst>
              <a:ext uri="{28A0092B-C50C-407E-A947-70E740481C1C}">
                <a14:useLocalDpi xmlns:a14="http://schemas.microsoft.com/office/drawing/2010/main" val="0"/>
              </a:ext>
            </a:extLst>
          </a:blip>
          <a:srcRect l="20075" t="27590" r="36613" b="47773"/>
          <a:stretch/>
        </p:blipFill>
        <p:spPr>
          <a:xfrm>
            <a:off x="1154655" y="1428396"/>
            <a:ext cx="7149990" cy="2286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9958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15" name="Imagen 14">
            <a:extLst>
              <a:ext uri="{FF2B5EF4-FFF2-40B4-BE49-F238E27FC236}">
                <a16:creationId xmlns:a16="http://schemas.microsoft.com/office/drawing/2014/main" id="{5C25FE87-B2E2-2BD7-5FD0-1B92D2F0899E}"/>
              </a:ext>
            </a:extLst>
          </p:cNvPr>
          <p:cNvPicPr>
            <a:picLocks noChangeAspect="1"/>
          </p:cNvPicPr>
          <p:nvPr/>
        </p:nvPicPr>
        <p:blipFill rotWithShape="1">
          <a:blip r:embed="rId2">
            <a:extLst>
              <a:ext uri="{28A0092B-C50C-407E-A947-70E740481C1C}">
                <a14:useLocalDpi xmlns:a14="http://schemas.microsoft.com/office/drawing/2010/main" val="0"/>
              </a:ext>
            </a:extLst>
          </a:blip>
          <a:srcRect l="18501" t="33192" r="29524" b="26189"/>
          <a:stretch/>
        </p:blipFill>
        <p:spPr>
          <a:xfrm>
            <a:off x="1357115" y="990699"/>
            <a:ext cx="6711976" cy="2949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7043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solidFill>
                  <a:schemeClr val="accent1"/>
                </a:solidFill>
              </a:rPr>
              <a:t>Tabla</a:t>
            </a:r>
            <a:endParaRPr lang="ko-KR" altLang="en-US" dirty="0">
              <a:solidFill>
                <a:schemeClr val="accent1"/>
              </a:solidFill>
            </a:endParaRPr>
          </a:p>
        </p:txBody>
      </p:sp>
      <p:sp>
        <p:nvSpPr>
          <p:cNvPr id="19" name="Pie 24"/>
          <p:cNvSpPr/>
          <p:nvPr/>
        </p:nvSpPr>
        <p:spPr>
          <a:xfrm>
            <a:off x="3508714" y="1677117"/>
            <a:ext cx="298536" cy="296883"/>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1" name="Round Same Side Corner Rectangle 6"/>
          <p:cNvSpPr>
            <a:spLocks noChangeAspect="1"/>
          </p:cNvSpPr>
          <p:nvPr/>
        </p:nvSpPr>
        <p:spPr>
          <a:xfrm rot="2700000">
            <a:off x="3613085" y="2844235"/>
            <a:ext cx="89795" cy="360000"/>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39" name="Rectangle 9"/>
          <p:cNvSpPr/>
          <p:nvPr/>
        </p:nvSpPr>
        <p:spPr>
          <a:xfrm>
            <a:off x="6477946" y="2908811"/>
            <a:ext cx="264728" cy="2478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40" name="Rectangle 16"/>
          <p:cNvSpPr/>
          <p:nvPr/>
        </p:nvSpPr>
        <p:spPr>
          <a:xfrm rot="2700000">
            <a:off x="6510029" y="4075710"/>
            <a:ext cx="200561" cy="35956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1" name="Oval 21"/>
          <p:cNvSpPr>
            <a:spLocks noChangeAspect="1"/>
          </p:cNvSpPr>
          <p:nvPr/>
        </p:nvSpPr>
        <p:spPr>
          <a:xfrm>
            <a:off x="6477914" y="1677117"/>
            <a:ext cx="283944" cy="28631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pic>
        <p:nvPicPr>
          <p:cNvPr id="5" name="Imagen 4">
            <a:extLst>
              <a:ext uri="{FF2B5EF4-FFF2-40B4-BE49-F238E27FC236}">
                <a16:creationId xmlns:a16="http://schemas.microsoft.com/office/drawing/2014/main" id="{D9DEA54F-B639-7924-7B31-D9623DAC9D6E}"/>
              </a:ext>
            </a:extLst>
          </p:cNvPr>
          <p:cNvPicPr>
            <a:picLocks noChangeAspect="1"/>
          </p:cNvPicPr>
          <p:nvPr/>
        </p:nvPicPr>
        <p:blipFill rotWithShape="1">
          <a:blip r:embed="rId2">
            <a:extLst>
              <a:ext uri="{28A0092B-C50C-407E-A947-70E740481C1C}">
                <a14:useLocalDpi xmlns:a14="http://schemas.microsoft.com/office/drawing/2010/main" val="0"/>
              </a:ext>
            </a:extLst>
          </a:blip>
          <a:srcRect l="16138" t="50000" r="44765" b="14983"/>
          <a:stretch/>
        </p:blipFill>
        <p:spPr>
          <a:xfrm>
            <a:off x="1475656" y="1398645"/>
            <a:ext cx="5904656" cy="2973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8462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4" name="Text Placeholder 1">
            <a:extLst>
              <a:ext uri="{FF2B5EF4-FFF2-40B4-BE49-F238E27FC236}">
                <a16:creationId xmlns:a16="http://schemas.microsoft.com/office/drawing/2014/main" id="{15554804-5A81-3155-88EE-051CB2F634F1}"/>
              </a:ext>
            </a:extLst>
          </p:cNvPr>
          <p:cNvSpPr txBox="1">
            <a:spLocks/>
          </p:cNvSpPr>
          <p:nvPr/>
        </p:nvSpPr>
        <p:spPr>
          <a:xfrm>
            <a:off x="1698673" y="2076358"/>
            <a:ext cx="3923928" cy="612304"/>
          </a:xfrm>
          <a:prstGeom prst="rect">
            <a:avLst/>
          </a:prstGeom>
        </p:spPr>
        <p:txBody>
          <a:bodyPr anchor="ctr"/>
          <a:lstStyle>
            <a:lvl1pPr marL="0" indent="0" algn="l" defTabSz="914400" rtl="0" eaLnBrk="1" latinLnBrk="1" hangingPunct="1">
              <a:spcBef>
                <a:spcPct val="20000"/>
              </a:spcBef>
              <a:buFont typeface="Arial" pitchFamily="34" charset="0"/>
              <a:buNone/>
              <a:defRPr sz="3200" b="0" kern="1200" baseline="0">
                <a:solidFill>
                  <a:schemeClr val="accent1"/>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13" name="Text Placeholder 1">
            <a:extLst>
              <a:ext uri="{FF2B5EF4-FFF2-40B4-BE49-F238E27FC236}">
                <a16:creationId xmlns:a16="http://schemas.microsoft.com/office/drawing/2014/main" id="{151809C3-9CBC-0093-02DD-C09EF409D615}"/>
              </a:ext>
            </a:extLst>
          </p:cNvPr>
          <p:cNvSpPr txBox="1">
            <a:spLocks/>
          </p:cNvSpPr>
          <p:nvPr/>
        </p:nvSpPr>
        <p:spPr>
          <a:xfrm>
            <a:off x="691482" y="133747"/>
            <a:ext cx="3923928" cy="4876006"/>
          </a:xfrm>
          <a:prstGeom prst="rect">
            <a:avLst/>
          </a:prstGeom>
        </p:spPr>
        <p:txBody>
          <a:bodyPr anchor="ctr"/>
          <a:lstStyle>
            <a:lvl1pPr marL="0" indent="0" algn="l" defTabSz="914400" rtl="0" eaLnBrk="1" latinLnBrk="1" hangingPunct="1">
              <a:spcBef>
                <a:spcPct val="20000"/>
              </a:spcBef>
              <a:buFont typeface="Arial" pitchFamily="34" charset="0"/>
              <a:buNone/>
              <a:defRPr sz="3200" b="0" kern="1200" baseline="0">
                <a:solidFill>
                  <a:schemeClr val="accent1"/>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s-ES" altLang="ko-KR" sz="1400" b="1" dirty="0">
                <a:latin typeface="Times New Roman" panose="02020603050405020304" pitchFamily="18" charset="0"/>
                <a:cs typeface="Times New Roman" panose="02020603050405020304" pitchFamily="18" charset="0"/>
              </a:rPr>
              <a:t>Este seria el código</a:t>
            </a:r>
          </a:p>
          <a:p>
            <a:r>
              <a:rPr lang="es-ES" altLang="ko-KR" sz="1400" b="1" dirty="0">
                <a:solidFill>
                  <a:schemeClr val="bg1"/>
                </a:solidFill>
                <a:latin typeface="Times New Roman" panose="02020603050405020304" pitchFamily="18" charset="0"/>
                <a:cs typeface="Times New Roman" panose="02020603050405020304" pitchFamily="18" charset="0"/>
              </a:rPr>
              <a:t>–</a:t>
            </a:r>
            <a:r>
              <a:rPr lang="es-ES" altLang="ko-KR" sz="1000" b="1" dirty="0">
                <a:solidFill>
                  <a:schemeClr val="bg1"/>
                </a:solidFill>
                <a:latin typeface="Times New Roman" panose="02020603050405020304" pitchFamily="18" charset="0"/>
                <a:cs typeface="Times New Roman" panose="02020603050405020304" pitchFamily="18" charset="0"/>
              </a:rPr>
              <a:t>Creamos la base de datos POLLOS_COPA</a:t>
            </a:r>
          </a:p>
          <a:p>
            <a:r>
              <a:rPr lang="es-ES" altLang="ko-KR" sz="1000" b="1" dirty="0">
                <a:solidFill>
                  <a:schemeClr val="bg1"/>
                </a:solidFill>
                <a:latin typeface="Times New Roman" panose="02020603050405020304" pitchFamily="18" charset="0"/>
                <a:cs typeface="Times New Roman" panose="02020603050405020304" pitchFamily="18" charset="0"/>
              </a:rPr>
              <a:t>CREATE DATABASE POLLOS_COPA;</a:t>
            </a:r>
          </a:p>
          <a:p>
            <a:pPr marL="171450" indent="-171450">
              <a:buFont typeface="Wingdings" panose="05000000000000000000" pitchFamily="2" charset="2"/>
              <a:buChar char="n"/>
            </a:pPr>
            <a:r>
              <a:rPr lang="es-ES" altLang="ko-KR" sz="1000" b="1" dirty="0">
                <a:solidFill>
                  <a:schemeClr val="bg1"/>
                </a:solidFill>
                <a:latin typeface="Times New Roman" panose="02020603050405020304" pitchFamily="18" charset="0"/>
                <a:cs typeface="Times New Roman" panose="02020603050405020304" pitchFamily="18" charset="0"/>
              </a:rPr>
              <a:t>Usamos la base de datos POLLOS_COPAUSE POLLOS_COPA;</a:t>
            </a:r>
          </a:p>
          <a:p>
            <a:pPr marL="171450" indent="-171450">
              <a:buFont typeface="Wingdings" panose="05000000000000000000" pitchFamily="2" charset="2"/>
              <a:buChar char="n"/>
            </a:pPr>
            <a:r>
              <a:rPr lang="es-ES" altLang="ko-KR" sz="1000" b="1" dirty="0">
                <a:solidFill>
                  <a:schemeClr val="bg1"/>
                </a:solidFill>
                <a:latin typeface="Times New Roman" panose="02020603050405020304" pitchFamily="18" charset="0"/>
                <a:cs typeface="Times New Roman" panose="02020603050405020304" pitchFamily="18" charset="0"/>
              </a:rPr>
              <a:t>-- Creamos la tabla </a:t>
            </a:r>
            <a:r>
              <a:rPr lang="es-ES" altLang="ko-KR" sz="1000" b="1" dirty="0" err="1">
                <a:solidFill>
                  <a:schemeClr val="bg1"/>
                </a:solidFill>
                <a:latin typeface="Times New Roman" panose="02020603050405020304" pitchFamily="18" charset="0"/>
                <a:cs typeface="Times New Roman" panose="02020603050405020304" pitchFamily="18" charset="0"/>
              </a:rPr>
              <a:t>clienteCREATE</a:t>
            </a:r>
            <a:r>
              <a:rPr lang="es-ES" altLang="ko-KR" sz="1000" b="1" dirty="0">
                <a:solidFill>
                  <a:schemeClr val="bg1"/>
                </a:solidFill>
                <a:latin typeface="Times New Roman" panose="02020603050405020304" pitchFamily="18" charset="0"/>
                <a:cs typeface="Times New Roman" panose="02020603050405020304" pitchFamily="18" charset="0"/>
              </a:rPr>
              <a:t> TABLE cliente (  </a:t>
            </a:r>
            <a:r>
              <a:rPr lang="es-ES" altLang="ko-KR" sz="1000" b="1" dirty="0" err="1">
                <a:solidFill>
                  <a:schemeClr val="bg1"/>
                </a:solidFill>
                <a:latin typeface="Times New Roman" panose="02020603050405020304" pitchFamily="18" charset="0"/>
                <a:cs typeface="Times New Roman" panose="02020603050405020304" pitchFamily="18" charset="0"/>
              </a:rPr>
              <a:t>id_cliente</a:t>
            </a:r>
            <a:r>
              <a:rPr lang="es-ES" altLang="ko-KR" sz="1000" b="1" dirty="0">
                <a:solidFill>
                  <a:schemeClr val="bg1"/>
                </a:solidFill>
                <a:latin typeface="Times New Roman" panose="02020603050405020304" pitchFamily="18" charset="0"/>
                <a:cs typeface="Times New Roman" panose="02020603050405020304" pitchFamily="18" charset="0"/>
              </a:rPr>
              <a:t> INT PRIMARY KEY,  </a:t>
            </a:r>
            <a:r>
              <a:rPr lang="es-ES" altLang="ko-KR" sz="1000" b="1" dirty="0" err="1">
                <a:solidFill>
                  <a:schemeClr val="bg1"/>
                </a:solidFill>
                <a:latin typeface="Times New Roman" panose="02020603050405020304" pitchFamily="18" charset="0"/>
                <a:cs typeface="Times New Roman" panose="02020603050405020304" pitchFamily="18" charset="0"/>
              </a:rPr>
              <a:t>lastname</a:t>
            </a:r>
            <a:r>
              <a:rPr lang="es-ES" altLang="ko-KR" sz="1000" b="1" dirty="0">
                <a:solidFill>
                  <a:schemeClr val="bg1"/>
                </a:solidFill>
                <a:latin typeface="Times New Roman" panose="02020603050405020304" pitchFamily="18" charset="0"/>
                <a:cs typeface="Times New Roman" panose="02020603050405020304" pitchFamily="18" charset="0"/>
              </a:rPr>
              <a:t> VARCHAR(50) NOT NULL,  </a:t>
            </a:r>
            <a:r>
              <a:rPr lang="es-ES" altLang="ko-KR" sz="1000" b="1" dirty="0" err="1">
                <a:solidFill>
                  <a:schemeClr val="bg1"/>
                </a:solidFill>
                <a:latin typeface="Times New Roman" panose="02020603050405020304" pitchFamily="18" charset="0"/>
                <a:cs typeface="Times New Roman" panose="02020603050405020304" pitchFamily="18" charset="0"/>
              </a:rPr>
              <a:t>fullname</a:t>
            </a:r>
            <a:r>
              <a:rPr lang="es-ES" altLang="ko-KR" sz="1000" b="1" dirty="0">
                <a:solidFill>
                  <a:schemeClr val="bg1"/>
                </a:solidFill>
                <a:latin typeface="Times New Roman" panose="02020603050405020304" pitchFamily="18" charset="0"/>
                <a:cs typeface="Times New Roman" panose="02020603050405020304" pitchFamily="18" charset="0"/>
              </a:rPr>
              <a:t> VARCHAR(50) NOT NULL,  domicilio VARCHAR(50),  edad INT);--para borrar la tabla </a:t>
            </a:r>
            <a:r>
              <a:rPr lang="es-ES" altLang="ko-KR" sz="1000" b="1" dirty="0" err="1">
                <a:solidFill>
                  <a:schemeClr val="bg1"/>
                </a:solidFill>
                <a:latin typeface="Times New Roman" panose="02020603050405020304" pitchFamily="18" charset="0"/>
                <a:cs typeface="Times New Roman" panose="02020603050405020304" pitchFamily="18" charset="0"/>
              </a:rPr>
              <a:t>clienteDROP</a:t>
            </a:r>
            <a:r>
              <a:rPr lang="es-ES" altLang="ko-KR" sz="1000" b="1" dirty="0">
                <a:solidFill>
                  <a:schemeClr val="bg1"/>
                </a:solidFill>
                <a:latin typeface="Times New Roman" panose="02020603050405020304" pitchFamily="18" charset="0"/>
                <a:cs typeface="Times New Roman" panose="02020603050405020304" pitchFamily="18" charset="0"/>
              </a:rPr>
              <a:t> TABLE cliente;-- Creamos la tabla </a:t>
            </a:r>
            <a:r>
              <a:rPr lang="es-ES" altLang="ko-KR" sz="1000" b="1" dirty="0" err="1">
                <a:solidFill>
                  <a:schemeClr val="bg1"/>
                </a:solidFill>
                <a:latin typeface="Times New Roman" panose="02020603050405020304" pitchFamily="18" charset="0"/>
                <a:cs typeface="Times New Roman" panose="02020603050405020304" pitchFamily="18" charset="0"/>
              </a:rPr>
              <a:t>pedidoCREATE</a:t>
            </a:r>
            <a:r>
              <a:rPr lang="es-ES" altLang="ko-KR" sz="1000" b="1" dirty="0">
                <a:solidFill>
                  <a:schemeClr val="bg1"/>
                </a:solidFill>
                <a:latin typeface="Times New Roman" panose="02020603050405020304" pitchFamily="18" charset="0"/>
                <a:cs typeface="Times New Roman" panose="02020603050405020304" pitchFamily="18" charset="0"/>
              </a:rPr>
              <a:t> TABLE pedido (  </a:t>
            </a:r>
            <a:r>
              <a:rPr lang="es-ES" altLang="ko-KR" sz="1000" b="1" dirty="0" err="1">
                <a:solidFill>
                  <a:schemeClr val="bg1"/>
                </a:solidFill>
                <a:latin typeface="Times New Roman" panose="02020603050405020304" pitchFamily="18" charset="0"/>
                <a:cs typeface="Times New Roman" panose="02020603050405020304" pitchFamily="18" charset="0"/>
              </a:rPr>
              <a:t>id_pedido</a:t>
            </a:r>
            <a:r>
              <a:rPr lang="es-ES" altLang="ko-KR" sz="1000" b="1" dirty="0">
                <a:solidFill>
                  <a:schemeClr val="bg1"/>
                </a:solidFill>
                <a:latin typeface="Times New Roman" panose="02020603050405020304" pitchFamily="18" charset="0"/>
                <a:cs typeface="Times New Roman" panose="02020603050405020304" pitchFamily="18" charset="0"/>
              </a:rPr>
              <a:t> INT PRIMARY KEY,  costo DECIMAL(10,2) NOT NULL,  articulo VARCHAR(50) NOT NULL,  fecha DATE NOT NULL);DROP TABLE pedido;-- Creamos la tabla </a:t>
            </a:r>
            <a:r>
              <a:rPr lang="es-ES" altLang="ko-KR" sz="1000" b="1" dirty="0" err="1">
                <a:solidFill>
                  <a:schemeClr val="bg1"/>
                </a:solidFill>
                <a:latin typeface="Times New Roman" panose="02020603050405020304" pitchFamily="18" charset="0"/>
                <a:cs typeface="Times New Roman" panose="02020603050405020304" pitchFamily="18" charset="0"/>
              </a:rPr>
              <a:t>detalle_pedidoCREATE</a:t>
            </a:r>
            <a:r>
              <a:rPr lang="es-ES" altLang="ko-KR" sz="1000" b="1" dirty="0">
                <a:solidFill>
                  <a:schemeClr val="bg1"/>
                </a:solidFill>
                <a:latin typeface="Times New Roman" panose="02020603050405020304" pitchFamily="18" charset="0"/>
                <a:cs typeface="Times New Roman" panose="02020603050405020304" pitchFamily="18" charset="0"/>
              </a:rPr>
              <a:t> TABLE </a:t>
            </a:r>
            <a:r>
              <a:rPr lang="es-ES" altLang="ko-KR" sz="1000" b="1" dirty="0" err="1">
                <a:solidFill>
                  <a:schemeClr val="bg1"/>
                </a:solidFill>
                <a:latin typeface="Times New Roman" panose="02020603050405020304" pitchFamily="18" charset="0"/>
                <a:cs typeface="Times New Roman" panose="02020603050405020304" pitchFamily="18" charset="0"/>
              </a:rPr>
              <a:t>detalle_pedido</a:t>
            </a:r>
            <a:r>
              <a:rPr lang="es-ES" altLang="ko-KR" sz="1000" b="1" dirty="0">
                <a:solidFill>
                  <a:schemeClr val="bg1"/>
                </a:solidFill>
                <a:latin typeface="Times New Roman" panose="02020603050405020304" pitchFamily="18" charset="0"/>
                <a:cs typeface="Times New Roman" panose="02020603050405020304" pitchFamily="18" charset="0"/>
              </a:rPr>
              <a:t> (  </a:t>
            </a:r>
            <a:r>
              <a:rPr lang="es-ES" altLang="ko-KR" sz="1000" b="1" dirty="0" err="1">
                <a:solidFill>
                  <a:schemeClr val="bg1"/>
                </a:solidFill>
                <a:latin typeface="Times New Roman" panose="02020603050405020304" pitchFamily="18" charset="0"/>
                <a:cs typeface="Times New Roman" panose="02020603050405020304" pitchFamily="18" charset="0"/>
              </a:rPr>
              <a:t>id_detalle_pedido</a:t>
            </a:r>
            <a:r>
              <a:rPr lang="es-ES" altLang="ko-KR" sz="1000" b="1" dirty="0">
                <a:solidFill>
                  <a:schemeClr val="bg1"/>
                </a:solidFill>
                <a:latin typeface="Times New Roman" panose="02020603050405020304" pitchFamily="18" charset="0"/>
                <a:cs typeface="Times New Roman" panose="02020603050405020304" pitchFamily="18" charset="0"/>
              </a:rPr>
              <a:t> INT PRIMARY KEY,  </a:t>
            </a:r>
            <a:r>
              <a:rPr lang="es-ES" altLang="ko-KR" sz="1000" b="1" dirty="0" err="1">
                <a:solidFill>
                  <a:schemeClr val="bg1"/>
                </a:solidFill>
                <a:latin typeface="Times New Roman" panose="02020603050405020304" pitchFamily="18" charset="0"/>
                <a:cs typeface="Times New Roman" panose="02020603050405020304" pitchFamily="18" charset="0"/>
              </a:rPr>
              <a:t>realiza_un</a:t>
            </a:r>
            <a:r>
              <a:rPr lang="es-ES" altLang="ko-KR" sz="1000" b="1" dirty="0">
                <a:solidFill>
                  <a:schemeClr val="bg1"/>
                </a:solidFill>
                <a:latin typeface="Times New Roman" panose="02020603050405020304" pitchFamily="18" charset="0"/>
                <a:cs typeface="Times New Roman" panose="02020603050405020304" pitchFamily="18" charset="0"/>
              </a:rPr>
              <a:t> INT NOT NULL,  FOREIGN KEY (</a:t>
            </a:r>
            <a:r>
              <a:rPr lang="es-ES" altLang="ko-KR" sz="1000" b="1" dirty="0" err="1">
                <a:solidFill>
                  <a:schemeClr val="bg1"/>
                </a:solidFill>
                <a:latin typeface="Times New Roman" panose="02020603050405020304" pitchFamily="18" charset="0"/>
                <a:cs typeface="Times New Roman" panose="02020603050405020304" pitchFamily="18" charset="0"/>
              </a:rPr>
              <a:t>realiza_un</a:t>
            </a:r>
            <a:r>
              <a:rPr lang="es-ES" altLang="ko-KR" sz="1000" b="1" dirty="0">
                <a:solidFill>
                  <a:schemeClr val="bg1"/>
                </a:solidFill>
                <a:latin typeface="Times New Roman" panose="02020603050405020304" pitchFamily="18" charset="0"/>
                <a:cs typeface="Times New Roman" panose="02020603050405020304" pitchFamily="18" charset="0"/>
              </a:rPr>
              <a:t>) REFERENCES cliente(</a:t>
            </a:r>
            <a:r>
              <a:rPr lang="es-ES" altLang="ko-KR" sz="1000" b="1" dirty="0" err="1">
                <a:solidFill>
                  <a:schemeClr val="bg1"/>
                </a:solidFill>
                <a:latin typeface="Times New Roman" panose="02020603050405020304" pitchFamily="18" charset="0"/>
                <a:cs typeface="Times New Roman" panose="02020603050405020304" pitchFamily="18" charset="0"/>
              </a:rPr>
              <a:t>id_cliente</a:t>
            </a:r>
            <a:r>
              <a:rPr lang="es-ES" altLang="ko-KR" sz="1000" b="1" dirty="0">
                <a:solidFill>
                  <a:schemeClr val="bg1"/>
                </a:solidFill>
                <a:latin typeface="Times New Roman" panose="02020603050405020304" pitchFamily="18" charset="0"/>
                <a:cs typeface="Times New Roman" panose="02020603050405020304" pitchFamily="18" charset="0"/>
              </a:rPr>
              <a:t>),  </a:t>
            </a:r>
            <a:r>
              <a:rPr lang="es-ES" altLang="ko-KR" sz="1000" b="1" dirty="0" err="1">
                <a:solidFill>
                  <a:schemeClr val="bg1"/>
                </a:solidFill>
                <a:latin typeface="Times New Roman" panose="02020603050405020304" pitchFamily="18" charset="0"/>
                <a:cs typeface="Times New Roman" panose="02020603050405020304" pitchFamily="18" charset="0"/>
              </a:rPr>
              <a:t>contiene_un</a:t>
            </a:r>
            <a:r>
              <a:rPr lang="es-ES" altLang="ko-KR" sz="1000" b="1" dirty="0">
                <a:solidFill>
                  <a:schemeClr val="bg1"/>
                </a:solidFill>
                <a:latin typeface="Times New Roman" panose="02020603050405020304" pitchFamily="18" charset="0"/>
                <a:cs typeface="Times New Roman" panose="02020603050405020304" pitchFamily="18" charset="0"/>
              </a:rPr>
              <a:t> INT NOT NULL,  FOREIGN KEY (</a:t>
            </a:r>
            <a:r>
              <a:rPr lang="es-ES" altLang="ko-KR" sz="1000" b="1" dirty="0" err="1">
                <a:solidFill>
                  <a:schemeClr val="bg1"/>
                </a:solidFill>
                <a:latin typeface="Times New Roman" panose="02020603050405020304" pitchFamily="18" charset="0"/>
                <a:cs typeface="Times New Roman" panose="02020603050405020304" pitchFamily="18" charset="0"/>
              </a:rPr>
              <a:t>contiene_un</a:t>
            </a:r>
            <a:r>
              <a:rPr lang="es-ES" altLang="ko-KR" sz="1000" b="1" dirty="0">
                <a:solidFill>
                  <a:schemeClr val="bg1"/>
                </a:solidFill>
                <a:latin typeface="Times New Roman" panose="02020603050405020304" pitchFamily="18" charset="0"/>
                <a:cs typeface="Times New Roman" panose="02020603050405020304" pitchFamily="18" charset="0"/>
              </a:rPr>
              <a:t>) REFERENCES pedido(</a:t>
            </a:r>
            <a:r>
              <a:rPr lang="es-ES" altLang="ko-KR" sz="1000" b="1" dirty="0" err="1">
                <a:solidFill>
                  <a:schemeClr val="bg1"/>
                </a:solidFill>
                <a:latin typeface="Times New Roman" panose="02020603050405020304" pitchFamily="18" charset="0"/>
                <a:cs typeface="Times New Roman" panose="02020603050405020304" pitchFamily="18" charset="0"/>
              </a:rPr>
              <a:t>id_pedido</a:t>
            </a:r>
            <a:r>
              <a:rPr lang="es-ES" altLang="ko-KR" sz="1000" b="1" dirty="0">
                <a:solidFill>
                  <a:schemeClr val="bg1"/>
                </a:solidFill>
                <a:latin typeface="Times New Roman" panose="02020603050405020304" pitchFamily="18" charset="0"/>
                <a:cs typeface="Times New Roman" panose="02020603050405020304" pitchFamily="18" charset="0"/>
              </a:rPr>
              <a:t>));DROP TABLE </a:t>
            </a:r>
            <a:r>
              <a:rPr lang="es-ES" altLang="ko-KR" sz="1000" b="1" dirty="0" err="1">
                <a:solidFill>
                  <a:schemeClr val="bg1"/>
                </a:solidFill>
                <a:latin typeface="Times New Roman" panose="02020603050405020304" pitchFamily="18" charset="0"/>
                <a:cs typeface="Times New Roman" panose="02020603050405020304" pitchFamily="18" charset="0"/>
              </a:rPr>
              <a:t>detalle_pedido</a:t>
            </a:r>
            <a:r>
              <a:rPr lang="es-ES" altLang="ko-KR" sz="1000" b="1" dirty="0">
                <a:solidFill>
                  <a:schemeClr val="bg1"/>
                </a:solidFill>
                <a:latin typeface="Times New Roman" panose="02020603050405020304" pitchFamily="18" charset="0"/>
                <a:cs typeface="Times New Roman" panose="02020603050405020304" pitchFamily="18" charset="0"/>
              </a:rPr>
              <a:t>;-- Insertar dos registros en la tabla </a:t>
            </a:r>
            <a:r>
              <a:rPr lang="es-ES" altLang="ko-KR" sz="1000" b="1" dirty="0" err="1">
                <a:solidFill>
                  <a:schemeClr val="bg1"/>
                </a:solidFill>
                <a:latin typeface="Times New Roman" panose="02020603050405020304" pitchFamily="18" charset="0"/>
                <a:cs typeface="Times New Roman" panose="02020603050405020304" pitchFamily="18" charset="0"/>
              </a:rPr>
              <a:t>clienteINSERT</a:t>
            </a:r>
            <a:r>
              <a:rPr lang="es-ES" altLang="ko-KR" sz="1000" b="1" dirty="0">
                <a:solidFill>
                  <a:schemeClr val="bg1"/>
                </a:solidFill>
                <a:latin typeface="Times New Roman" panose="02020603050405020304" pitchFamily="18" charset="0"/>
                <a:cs typeface="Times New Roman" panose="02020603050405020304" pitchFamily="18" charset="0"/>
              </a:rPr>
              <a:t> INTO cliente (</a:t>
            </a:r>
            <a:r>
              <a:rPr lang="es-ES" altLang="ko-KR" sz="1000" b="1" dirty="0" err="1">
                <a:solidFill>
                  <a:schemeClr val="bg1"/>
                </a:solidFill>
                <a:latin typeface="Times New Roman" panose="02020603050405020304" pitchFamily="18" charset="0"/>
                <a:cs typeface="Times New Roman" panose="02020603050405020304" pitchFamily="18" charset="0"/>
              </a:rPr>
              <a:t>id_cliente</a:t>
            </a:r>
            <a:r>
              <a:rPr lang="es-ES" altLang="ko-KR" sz="1000" b="1" dirty="0">
                <a:solidFill>
                  <a:schemeClr val="bg1"/>
                </a:solidFill>
                <a:latin typeface="Times New Roman" panose="02020603050405020304" pitchFamily="18" charset="0"/>
                <a:cs typeface="Times New Roman" panose="02020603050405020304" pitchFamily="18" charset="0"/>
              </a:rPr>
              <a:t>, </a:t>
            </a:r>
            <a:r>
              <a:rPr lang="es-ES" altLang="ko-KR" sz="1000" b="1" dirty="0" err="1">
                <a:solidFill>
                  <a:schemeClr val="bg1"/>
                </a:solidFill>
                <a:latin typeface="Times New Roman" panose="02020603050405020304" pitchFamily="18" charset="0"/>
                <a:cs typeface="Times New Roman" panose="02020603050405020304" pitchFamily="18" charset="0"/>
              </a:rPr>
              <a:t>lastname</a:t>
            </a:r>
            <a:r>
              <a:rPr lang="es-ES" altLang="ko-KR" sz="1000" b="1" dirty="0">
                <a:solidFill>
                  <a:schemeClr val="bg1"/>
                </a:solidFill>
                <a:latin typeface="Times New Roman" panose="02020603050405020304" pitchFamily="18" charset="0"/>
                <a:cs typeface="Times New Roman" panose="02020603050405020304" pitchFamily="18" charset="0"/>
              </a:rPr>
              <a:t>, </a:t>
            </a:r>
            <a:r>
              <a:rPr lang="es-ES" altLang="ko-KR" sz="1000" b="1" dirty="0" err="1">
                <a:solidFill>
                  <a:schemeClr val="bg1"/>
                </a:solidFill>
                <a:latin typeface="Times New Roman" panose="02020603050405020304" pitchFamily="18" charset="0"/>
                <a:cs typeface="Times New Roman" panose="02020603050405020304" pitchFamily="18" charset="0"/>
              </a:rPr>
              <a:t>fullname</a:t>
            </a:r>
            <a:r>
              <a:rPr lang="es-ES" altLang="ko-KR" sz="1000" b="1" dirty="0">
                <a:solidFill>
                  <a:schemeClr val="bg1"/>
                </a:solidFill>
                <a:latin typeface="Times New Roman" panose="02020603050405020304" pitchFamily="18" charset="0"/>
                <a:cs typeface="Times New Roman" panose="02020603050405020304" pitchFamily="18" charset="0"/>
              </a:rPr>
              <a:t>, domicilio, edad)VALUES (1, '</a:t>
            </a:r>
            <a:r>
              <a:rPr lang="es-ES" altLang="ko-KR" sz="1000" b="1" dirty="0" err="1">
                <a:solidFill>
                  <a:schemeClr val="bg1"/>
                </a:solidFill>
                <a:latin typeface="Times New Roman" panose="02020603050405020304" pitchFamily="18" charset="0"/>
                <a:cs typeface="Times New Roman" panose="02020603050405020304" pitchFamily="18" charset="0"/>
              </a:rPr>
              <a:t>Perez</a:t>
            </a:r>
            <a:r>
              <a:rPr lang="es-ES" altLang="ko-KR" sz="1000" b="1" dirty="0">
                <a:solidFill>
                  <a:schemeClr val="bg1"/>
                </a:solidFill>
                <a:latin typeface="Times New Roman" panose="02020603050405020304" pitchFamily="18" charset="0"/>
                <a:cs typeface="Times New Roman" panose="02020603050405020304" pitchFamily="18" charset="0"/>
              </a:rPr>
              <a:t>', 'Juan', 'Av. Bolivia 123', 25),       (2, '</a:t>
            </a:r>
            <a:r>
              <a:rPr lang="es-ES" altLang="ko-KR" sz="1000" b="1" dirty="0" err="1">
                <a:solidFill>
                  <a:schemeClr val="bg1"/>
                </a:solidFill>
                <a:latin typeface="Times New Roman" panose="02020603050405020304" pitchFamily="18" charset="0"/>
                <a:cs typeface="Times New Roman" panose="02020603050405020304" pitchFamily="18" charset="0"/>
              </a:rPr>
              <a:t>Garcia</a:t>
            </a:r>
            <a:r>
              <a:rPr lang="es-ES" altLang="ko-KR" sz="1000" b="1" dirty="0">
                <a:solidFill>
                  <a:schemeClr val="bg1"/>
                </a:solidFill>
                <a:latin typeface="Times New Roman" panose="02020603050405020304" pitchFamily="18" charset="0"/>
                <a:cs typeface="Times New Roman" panose="02020603050405020304" pitchFamily="18" charset="0"/>
              </a:rPr>
              <a:t>', '</a:t>
            </a:r>
            <a:r>
              <a:rPr lang="es-ES" altLang="ko-KR" sz="1000" b="1" dirty="0" err="1">
                <a:solidFill>
                  <a:schemeClr val="bg1"/>
                </a:solidFill>
                <a:latin typeface="Times New Roman" panose="02020603050405020304" pitchFamily="18" charset="0"/>
                <a:cs typeface="Times New Roman" panose="02020603050405020304" pitchFamily="18" charset="0"/>
              </a:rPr>
              <a:t>Maria</a:t>
            </a:r>
            <a:r>
              <a:rPr lang="es-ES" altLang="ko-KR" sz="1000" b="1" dirty="0">
                <a:solidFill>
                  <a:schemeClr val="bg1"/>
                </a:solidFill>
                <a:latin typeface="Times New Roman" panose="02020603050405020304" pitchFamily="18" charset="0"/>
                <a:cs typeface="Times New Roman" panose="02020603050405020304" pitchFamily="18" charset="0"/>
              </a:rPr>
              <a:t>', 'Calle Sucre 456', 30);-- Insertar dos registros en la tabla </a:t>
            </a:r>
            <a:r>
              <a:rPr lang="es-ES" altLang="ko-KR" sz="1000" b="1" dirty="0" err="1">
                <a:solidFill>
                  <a:schemeClr val="bg1"/>
                </a:solidFill>
                <a:latin typeface="Times New Roman" panose="02020603050405020304" pitchFamily="18" charset="0"/>
                <a:cs typeface="Times New Roman" panose="02020603050405020304" pitchFamily="18" charset="0"/>
              </a:rPr>
              <a:t>pedidoINSERT</a:t>
            </a:r>
            <a:r>
              <a:rPr lang="es-ES" altLang="ko-KR" sz="1000" b="1" dirty="0">
                <a:solidFill>
                  <a:schemeClr val="bg1"/>
                </a:solidFill>
                <a:latin typeface="Times New Roman" panose="02020603050405020304" pitchFamily="18" charset="0"/>
                <a:cs typeface="Times New Roman" panose="02020603050405020304" pitchFamily="18" charset="0"/>
              </a:rPr>
              <a:t> INTO pedido (</a:t>
            </a:r>
            <a:r>
              <a:rPr lang="es-ES" altLang="ko-KR" sz="1000" b="1" dirty="0" err="1">
                <a:solidFill>
                  <a:schemeClr val="bg1"/>
                </a:solidFill>
                <a:latin typeface="Times New Roman" panose="02020603050405020304" pitchFamily="18" charset="0"/>
                <a:cs typeface="Times New Roman" panose="02020603050405020304" pitchFamily="18" charset="0"/>
              </a:rPr>
              <a:t>id_pedido</a:t>
            </a:r>
            <a:r>
              <a:rPr lang="es-ES" altLang="ko-KR" sz="1000" b="1" dirty="0">
                <a:solidFill>
                  <a:schemeClr val="bg1"/>
                </a:solidFill>
                <a:latin typeface="Times New Roman" panose="02020603050405020304" pitchFamily="18" charset="0"/>
                <a:cs typeface="Times New Roman" panose="02020603050405020304" pitchFamily="18" charset="0"/>
              </a:rPr>
              <a:t>, costo, articulo, fecha)VALUES (1, 15.00, 'Pollo a la brasa', '2023-09-13'),       (2, 20.00, 'Pollo al horno', '2023-09-14');-- Insertar dos registros en la tabla </a:t>
            </a:r>
            <a:r>
              <a:rPr lang="es-ES" altLang="ko-KR" sz="1000" b="1" dirty="0" err="1">
                <a:solidFill>
                  <a:schemeClr val="bg1"/>
                </a:solidFill>
                <a:latin typeface="Times New Roman" panose="02020603050405020304" pitchFamily="18" charset="0"/>
                <a:cs typeface="Times New Roman" panose="02020603050405020304" pitchFamily="18" charset="0"/>
              </a:rPr>
              <a:t>detalle_pedidoINSERT</a:t>
            </a:r>
            <a:r>
              <a:rPr lang="es-ES" altLang="ko-KR" sz="1000" b="1" dirty="0">
                <a:solidFill>
                  <a:schemeClr val="bg1"/>
                </a:solidFill>
                <a:latin typeface="Times New Roman" panose="02020603050405020304" pitchFamily="18" charset="0"/>
                <a:cs typeface="Times New Roman" panose="02020603050405020304" pitchFamily="18" charset="0"/>
              </a:rPr>
              <a:t> INTO </a:t>
            </a:r>
            <a:r>
              <a:rPr lang="es-ES" altLang="ko-KR" sz="1000" b="1" dirty="0" err="1">
                <a:solidFill>
                  <a:schemeClr val="bg1"/>
                </a:solidFill>
                <a:latin typeface="Times New Roman" panose="02020603050405020304" pitchFamily="18" charset="0"/>
                <a:cs typeface="Times New Roman" panose="02020603050405020304" pitchFamily="18" charset="0"/>
              </a:rPr>
              <a:t>detalle_pedido</a:t>
            </a:r>
            <a:r>
              <a:rPr lang="es-ES" altLang="ko-KR" sz="1000" b="1" dirty="0">
                <a:solidFill>
                  <a:schemeClr val="bg1"/>
                </a:solidFill>
                <a:latin typeface="Times New Roman" panose="02020603050405020304" pitchFamily="18" charset="0"/>
                <a:cs typeface="Times New Roman" panose="02020603050405020304" pitchFamily="18" charset="0"/>
              </a:rPr>
              <a:t> (</a:t>
            </a:r>
            <a:r>
              <a:rPr lang="es-ES" altLang="ko-KR" sz="1000" b="1" dirty="0" err="1">
                <a:solidFill>
                  <a:schemeClr val="bg1"/>
                </a:solidFill>
                <a:latin typeface="Times New Roman" panose="02020603050405020304" pitchFamily="18" charset="0"/>
                <a:cs typeface="Times New Roman" panose="02020603050405020304" pitchFamily="18" charset="0"/>
              </a:rPr>
              <a:t>id_detalle_pedido</a:t>
            </a:r>
            <a:r>
              <a:rPr lang="es-ES" altLang="ko-KR" sz="1000" b="1" dirty="0">
                <a:solidFill>
                  <a:schemeClr val="bg1"/>
                </a:solidFill>
                <a:latin typeface="Times New Roman" panose="02020603050405020304" pitchFamily="18" charset="0"/>
                <a:cs typeface="Times New Roman" panose="02020603050405020304" pitchFamily="18" charset="0"/>
              </a:rPr>
              <a:t>, </a:t>
            </a:r>
            <a:r>
              <a:rPr lang="es-ES" altLang="ko-KR" sz="1000" b="1" dirty="0" err="1">
                <a:solidFill>
                  <a:schemeClr val="bg1"/>
                </a:solidFill>
                <a:latin typeface="Times New Roman" panose="02020603050405020304" pitchFamily="18" charset="0"/>
                <a:cs typeface="Times New Roman" panose="02020603050405020304" pitchFamily="18" charset="0"/>
              </a:rPr>
              <a:t>realiza_un</a:t>
            </a:r>
            <a:r>
              <a:rPr lang="es-ES" altLang="ko-KR" sz="1000" b="1" dirty="0">
                <a:solidFill>
                  <a:schemeClr val="bg1"/>
                </a:solidFill>
                <a:latin typeface="Times New Roman" panose="02020603050405020304" pitchFamily="18" charset="0"/>
                <a:cs typeface="Times New Roman" panose="02020603050405020304" pitchFamily="18" charset="0"/>
              </a:rPr>
              <a:t>, </a:t>
            </a:r>
            <a:r>
              <a:rPr lang="es-ES" altLang="ko-KR" sz="1000" b="1" dirty="0" err="1">
                <a:solidFill>
                  <a:schemeClr val="bg1"/>
                </a:solidFill>
                <a:latin typeface="Times New Roman" panose="02020603050405020304" pitchFamily="18" charset="0"/>
                <a:cs typeface="Times New Roman" panose="02020603050405020304" pitchFamily="18" charset="0"/>
              </a:rPr>
              <a:t>contiene_un</a:t>
            </a:r>
            <a:r>
              <a:rPr lang="es-ES" altLang="ko-KR" sz="1000" b="1" dirty="0">
                <a:solidFill>
                  <a:schemeClr val="bg1"/>
                </a:solidFill>
                <a:latin typeface="Times New Roman" panose="02020603050405020304" pitchFamily="18" charset="0"/>
                <a:cs typeface="Times New Roman" panose="02020603050405020304" pitchFamily="18" charset="0"/>
              </a:rPr>
              <a:t>)VALUES (1, 1, 1),       (2, 2, 2);SELECT * FROM </a:t>
            </a:r>
            <a:r>
              <a:rPr lang="es-ES" altLang="ko-KR" sz="1000" b="1" dirty="0" err="1">
                <a:solidFill>
                  <a:schemeClr val="bg1"/>
                </a:solidFill>
                <a:latin typeface="Times New Roman" panose="02020603050405020304" pitchFamily="18" charset="0"/>
                <a:cs typeface="Times New Roman" panose="02020603050405020304" pitchFamily="18" charset="0"/>
              </a:rPr>
              <a:t>cliente;SELECT</a:t>
            </a:r>
            <a:r>
              <a:rPr lang="es-ES" altLang="ko-KR" sz="1000" b="1" dirty="0">
                <a:solidFill>
                  <a:schemeClr val="bg1"/>
                </a:solidFill>
                <a:latin typeface="Times New Roman" panose="02020603050405020304" pitchFamily="18" charset="0"/>
                <a:cs typeface="Times New Roman" panose="02020603050405020304" pitchFamily="18" charset="0"/>
              </a:rPr>
              <a:t> * FROM </a:t>
            </a:r>
            <a:r>
              <a:rPr lang="es-ES" altLang="ko-KR" sz="1000" b="1" dirty="0" err="1">
                <a:solidFill>
                  <a:schemeClr val="bg1"/>
                </a:solidFill>
                <a:latin typeface="Times New Roman" panose="02020603050405020304" pitchFamily="18" charset="0"/>
                <a:cs typeface="Times New Roman" panose="02020603050405020304" pitchFamily="18" charset="0"/>
              </a:rPr>
              <a:t>pedido;SELECT</a:t>
            </a:r>
            <a:r>
              <a:rPr lang="es-ES" altLang="ko-KR" sz="1000" b="1" dirty="0">
                <a:solidFill>
                  <a:schemeClr val="bg1"/>
                </a:solidFill>
                <a:latin typeface="Times New Roman" panose="02020603050405020304" pitchFamily="18" charset="0"/>
                <a:cs typeface="Times New Roman" panose="02020603050405020304" pitchFamily="18" charset="0"/>
              </a:rPr>
              <a:t> * FROM </a:t>
            </a:r>
            <a:r>
              <a:rPr lang="es-ES" altLang="ko-KR" sz="1000" b="1" dirty="0" err="1">
                <a:solidFill>
                  <a:schemeClr val="bg1"/>
                </a:solidFill>
                <a:latin typeface="Times New Roman" panose="02020603050405020304" pitchFamily="18" charset="0"/>
                <a:cs typeface="Times New Roman" panose="02020603050405020304" pitchFamily="18" charset="0"/>
              </a:rPr>
              <a:t>detalle_pedido</a:t>
            </a:r>
            <a:endParaRPr lang="ko-KR" altLang="en-US" sz="1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355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15" name="Imagen 14">
            <a:extLst>
              <a:ext uri="{FF2B5EF4-FFF2-40B4-BE49-F238E27FC236}">
                <a16:creationId xmlns:a16="http://schemas.microsoft.com/office/drawing/2014/main" id="{CE9BA36B-4318-A413-76BC-5F2B2FE8C2A7}"/>
              </a:ext>
            </a:extLst>
          </p:cNvPr>
          <p:cNvPicPr>
            <a:picLocks noChangeAspect="1"/>
          </p:cNvPicPr>
          <p:nvPr/>
        </p:nvPicPr>
        <p:blipFill rotWithShape="1">
          <a:blip r:embed="rId2">
            <a:extLst>
              <a:ext uri="{28A0092B-C50C-407E-A947-70E740481C1C}">
                <a14:useLocalDpi xmlns:a14="http://schemas.microsoft.com/office/drawing/2010/main" val="0"/>
              </a:ext>
            </a:extLst>
          </a:blip>
          <a:srcRect l="18582" t="16102" r="54725" b="21986"/>
          <a:stretch/>
        </p:blipFill>
        <p:spPr>
          <a:xfrm>
            <a:off x="2519227" y="369970"/>
            <a:ext cx="3376892" cy="4403559"/>
          </a:xfrm>
          <a:prstGeom prst="rect">
            <a:avLst/>
          </a:prstGeom>
        </p:spPr>
      </p:pic>
    </p:spTree>
    <p:extLst>
      <p:ext uri="{BB962C8B-B14F-4D97-AF65-F5344CB8AC3E}">
        <p14:creationId xmlns:p14="http://schemas.microsoft.com/office/powerpoint/2010/main" val="330499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75751" y="272707"/>
            <a:ext cx="5844374" cy="1074907"/>
          </a:xfrm>
          <a:prstGeom prst="rect">
            <a:avLst/>
          </a:prstGeom>
        </p:spPr>
        <p:txBody>
          <a:bodyPr/>
          <a:lstStyle/>
          <a:p>
            <a:r>
              <a:rPr lang="es-ES" sz="2800" b="1" dirty="0">
                <a:latin typeface="Times New Roman" panose="02020603050405020304" pitchFamily="18" charset="0"/>
                <a:cs typeface="Times New Roman" panose="02020603050405020304" pitchFamily="18" charset="0"/>
              </a:rPr>
              <a:t>16.Crear el modelo entidad relación ER y su código SQL.</a:t>
            </a:r>
          </a:p>
          <a:p>
            <a:endParaRPr lang="ko-KR" altLang="en-US"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4" name="Imagen 3">
            <a:extLst>
              <a:ext uri="{FF2B5EF4-FFF2-40B4-BE49-F238E27FC236}">
                <a16:creationId xmlns:a16="http://schemas.microsoft.com/office/drawing/2014/main" id="{C15E3BE6-3461-D500-F365-AF471ADE2E9D}"/>
              </a:ext>
            </a:extLst>
          </p:cNvPr>
          <p:cNvPicPr>
            <a:picLocks noChangeAspect="1"/>
          </p:cNvPicPr>
          <p:nvPr/>
        </p:nvPicPr>
        <p:blipFill rotWithShape="1">
          <a:blip r:embed="rId2">
            <a:extLst>
              <a:ext uri="{28A0092B-C50C-407E-A947-70E740481C1C}">
                <a14:useLocalDpi xmlns:a14="http://schemas.microsoft.com/office/drawing/2010/main" val="0"/>
              </a:ext>
            </a:extLst>
          </a:blip>
          <a:srcRect l="17712" t="24802" r="17650" b="10781"/>
          <a:stretch/>
        </p:blipFill>
        <p:spPr>
          <a:xfrm>
            <a:off x="1754576" y="1276344"/>
            <a:ext cx="5910381" cy="3311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339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15" name="Imagen 14">
            <a:extLst>
              <a:ext uri="{FF2B5EF4-FFF2-40B4-BE49-F238E27FC236}">
                <a16:creationId xmlns:a16="http://schemas.microsoft.com/office/drawing/2014/main" id="{EA1B7371-A087-C4F4-F75A-4AF78DB0DC0B}"/>
              </a:ext>
            </a:extLst>
          </p:cNvPr>
          <p:cNvPicPr>
            <a:picLocks noChangeAspect="1"/>
          </p:cNvPicPr>
          <p:nvPr/>
        </p:nvPicPr>
        <p:blipFill rotWithShape="1">
          <a:blip r:embed="rId2">
            <a:extLst>
              <a:ext uri="{28A0092B-C50C-407E-A947-70E740481C1C}">
                <a14:useLocalDpi xmlns:a14="http://schemas.microsoft.com/office/drawing/2010/main" val="0"/>
              </a:ext>
            </a:extLst>
          </a:blip>
          <a:srcRect l="20075" t="15354" r="38188" b="30245"/>
          <a:stretch/>
        </p:blipFill>
        <p:spPr>
          <a:xfrm>
            <a:off x="1585903" y="482125"/>
            <a:ext cx="5632370" cy="4127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8962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3339CC3A-54C8-BB6F-67F0-99B577A93CF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Oval 9"/>
          <p:cNvSpPr/>
          <p:nvPr/>
        </p:nvSpPr>
        <p:spPr>
          <a:xfrm>
            <a:off x="904582" y="1327265"/>
            <a:ext cx="2520280" cy="2520280"/>
          </a:xfrm>
          <a:prstGeom prst="ellipse">
            <a:avLst/>
          </a:prstGeom>
          <a:solidFill>
            <a:schemeClr val="tx2">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Text Placeholder 1"/>
          <p:cNvSpPr txBox="1">
            <a:spLocks/>
          </p:cNvSpPr>
          <p:nvPr/>
        </p:nvSpPr>
        <p:spPr>
          <a:xfrm>
            <a:off x="976590" y="2043275"/>
            <a:ext cx="2448272" cy="165939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s-ES" altLang="ko-KR" sz="2800" b="1" i="0" u="none" strike="noStrike" kern="1200" cap="none" spc="0" normalizeH="0" baseline="0" noProof="0" dirty="0">
                <a:ln>
                  <a:solidFill>
                    <a:schemeClr val="tx2"/>
                  </a:solidFill>
                </a:ln>
                <a:solidFill>
                  <a:prstClr val="white"/>
                </a:solidFill>
                <a:effectLst/>
                <a:uLnTx/>
                <a:uFillTx/>
                <a:latin typeface="Adobe Heiti Std R" panose="020B0400000000000000" pitchFamily="34" charset="-128"/>
                <a:ea typeface="Adobe Heiti Std R" panose="020B0400000000000000" pitchFamily="34" charset="-128"/>
                <a:cs typeface="Arial" pitchFamily="34" charset="0"/>
              </a:rPr>
              <a:t>1. ¿QUÉ SON LAS BASES DE DATOS?</a:t>
            </a:r>
          </a:p>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4" name="TextBox 13"/>
          <p:cNvSpPr txBox="1"/>
          <p:nvPr/>
        </p:nvSpPr>
        <p:spPr>
          <a:xfrm>
            <a:off x="4329445" y="640536"/>
            <a:ext cx="4419020" cy="2554545"/>
          </a:xfrm>
          <a:prstGeom prst="rect">
            <a:avLst/>
          </a:prstGeom>
          <a:noFill/>
        </p:spPr>
        <p:txBody>
          <a:bodyPr wrap="square" rtlCol="0" anchor="ctr">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lang="es-ES" sz="2000" b="1" i="0" dirty="0">
                <a:solidFill>
                  <a:srgbClr val="D1D5DB"/>
                </a:solidFill>
                <a:effectLst/>
                <a:latin typeface="Verdana" panose="020B0604030504040204" pitchFamily="34" charset="0"/>
                <a:ea typeface="Verdana" panose="020B0604030504040204" pitchFamily="34" charset="0"/>
              </a:rPr>
              <a:t>Las bases de datos son          conjuntos organizados de      información estructurada     que se almacenan en formato         electrónico y se pueden        acceder, gestionar y               actualizar de manera             eficiente.</a:t>
            </a:r>
            <a:endParaRPr kumimoji="0" lang="en-US" altLang="ko-KR"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Arial" pitchFamily="34" charset="0"/>
            </a:endParaRPr>
          </a:p>
        </p:txBody>
      </p:sp>
      <p:sp>
        <p:nvSpPr>
          <p:cNvPr id="15" name="Oval 14"/>
          <p:cNvSpPr/>
          <p:nvPr/>
        </p:nvSpPr>
        <p:spPr>
          <a:xfrm>
            <a:off x="4932040" y="345089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6" name="Oval 15"/>
          <p:cNvSpPr/>
          <p:nvPr/>
        </p:nvSpPr>
        <p:spPr>
          <a:xfrm>
            <a:off x="7380312" y="3461362"/>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7" name="Rectangle 16"/>
          <p:cNvSpPr/>
          <p:nvPr/>
        </p:nvSpPr>
        <p:spPr>
          <a:xfrm rot="2700000">
            <a:off x="5139650" y="3556167"/>
            <a:ext cx="198167" cy="37702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8" name="Rounded Rectangle 27"/>
          <p:cNvSpPr/>
          <p:nvPr/>
        </p:nvSpPr>
        <p:spPr>
          <a:xfrm>
            <a:off x="7522543" y="3637399"/>
            <a:ext cx="291602" cy="22398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23" name="TextBox 22"/>
          <p:cNvSpPr txBox="1"/>
          <p:nvPr/>
        </p:nvSpPr>
        <p:spPr>
          <a:xfrm>
            <a:off x="5618912" y="4506674"/>
            <a:ext cx="3129552" cy="276999"/>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1820525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15" name="Imagen 14">
            <a:extLst>
              <a:ext uri="{FF2B5EF4-FFF2-40B4-BE49-F238E27FC236}">
                <a16:creationId xmlns:a16="http://schemas.microsoft.com/office/drawing/2014/main" id="{DFF609BF-E2F4-5E7B-C8CD-DDEB0FF7F446}"/>
              </a:ext>
            </a:extLst>
          </p:cNvPr>
          <p:cNvPicPr>
            <a:picLocks noChangeAspect="1"/>
          </p:cNvPicPr>
          <p:nvPr/>
        </p:nvPicPr>
        <p:blipFill rotWithShape="1">
          <a:blip r:embed="rId2">
            <a:extLst>
              <a:ext uri="{28A0092B-C50C-407E-A947-70E740481C1C}">
                <a14:useLocalDpi xmlns:a14="http://schemas.microsoft.com/office/drawing/2010/main" val="0"/>
              </a:ext>
            </a:extLst>
          </a:blip>
          <a:srcRect l="21651" t="24802" r="42125" b="50000"/>
          <a:stretch/>
        </p:blipFill>
        <p:spPr>
          <a:xfrm>
            <a:off x="1021602" y="1041495"/>
            <a:ext cx="7363121" cy="2879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65905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pic>
        <p:nvPicPr>
          <p:cNvPr id="15" name="Imagen 14">
            <a:extLst>
              <a:ext uri="{FF2B5EF4-FFF2-40B4-BE49-F238E27FC236}">
                <a16:creationId xmlns:a16="http://schemas.microsoft.com/office/drawing/2014/main" id="{0554A7D8-5799-7BB7-4603-3B024E7F196E}"/>
              </a:ext>
            </a:extLst>
          </p:cNvPr>
          <p:cNvPicPr>
            <a:picLocks noChangeAspect="1"/>
          </p:cNvPicPr>
          <p:nvPr/>
        </p:nvPicPr>
        <p:blipFill rotWithShape="1">
          <a:blip r:embed="rId2">
            <a:extLst>
              <a:ext uri="{28A0092B-C50C-407E-A947-70E740481C1C}">
                <a14:useLocalDpi xmlns:a14="http://schemas.microsoft.com/office/drawing/2010/main" val="0"/>
              </a:ext>
            </a:extLst>
          </a:blip>
          <a:srcRect l="20075" t="23387" r="32675" b="20586"/>
          <a:stretch/>
        </p:blipFill>
        <p:spPr>
          <a:xfrm>
            <a:off x="1603709" y="535446"/>
            <a:ext cx="6108909" cy="4072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7039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accent1"/>
                </a:solidFill>
              </a:rPr>
              <a:t>Código</a:t>
            </a:r>
            <a:endParaRPr lang="ko-KR" altLang="en-US" dirty="0">
              <a:solidFill>
                <a:schemeClr val="accent1"/>
              </a:solidFill>
            </a:endParaRPr>
          </a:p>
        </p:txBody>
      </p:sp>
      <p:sp>
        <p:nvSpPr>
          <p:cNvPr id="19" name="Pie 24"/>
          <p:cNvSpPr/>
          <p:nvPr/>
        </p:nvSpPr>
        <p:spPr>
          <a:xfrm>
            <a:off x="3508714" y="1677117"/>
            <a:ext cx="298536" cy="296883"/>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1" name="Round Same Side Corner Rectangle 6"/>
          <p:cNvSpPr>
            <a:spLocks noChangeAspect="1"/>
          </p:cNvSpPr>
          <p:nvPr/>
        </p:nvSpPr>
        <p:spPr>
          <a:xfrm rot="2700000">
            <a:off x="3613085" y="2844235"/>
            <a:ext cx="89795" cy="360000"/>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9" name="Rectangle 9"/>
          <p:cNvSpPr/>
          <p:nvPr/>
        </p:nvSpPr>
        <p:spPr>
          <a:xfrm>
            <a:off x="6477946" y="2908811"/>
            <a:ext cx="264728" cy="2478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40" name="Rectangle 16"/>
          <p:cNvSpPr/>
          <p:nvPr/>
        </p:nvSpPr>
        <p:spPr>
          <a:xfrm rot="2700000">
            <a:off x="6510029" y="4075710"/>
            <a:ext cx="200561" cy="35956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1" name="Oval 21"/>
          <p:cNvSpPr>
            <a:spLocks noChangeAspect="1"/>
          </p:cNvSpPr>
          <p:nvPr/>
        </p:nvSpPr>
        <p:spPr>
          <a:xfrm>
            <a:off x="6477914" y="1677117"/>
            <a:ext cx="283944" cy="28631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4" name="CuadroTexto 33">
            <a:extLst>
              <a:ext uri="{FF2B5EF4-FFF2-40B4-BE49-F238E27FC236}">
                <a16:creationId xmlns:a16="http://schemas.microsoft.com/office/drawing/2014/main" id="{E76D0FCF-A66C-4661-DF49-539A8D4DCE40}"/>
              </a:ext>
            </a:extLst>
          </p:cNvPr>
          <p:cNvSpPr txBox="1"/>
          <p:nvPr/>
        </p:nvSpPr>
        <p:spPr>
          <a:xfrm>
            <a:off x="1002387" y="1247362"/>
            <a:ext cx="5843082" cy="3016210"/>
          </a:xfrm>
          <a:prstGeom prst="rect">
            <a:avLst/>
          </a:prstGeom>
          <a:noFill/>
        </p:spPr>
        <p:txBody>
          <a:bodyPr wrap="square" rtlCol="0">
            <a:spAutoFit/>
          </a:bodyPr>
          <a:lstStyle/>
          <a:p>
            <a:r>
              <a:rPr lang="es-ES" sz="1000" b="1" dirty="0"/>
              <a:t>CREAMOS LA BASE DE DATOS </a:t>
            </a:r>
            <a:r>
              <a:rPr lang="es-ES" sz="1000" b="1" dirty="0" err="1"/>
              <a:t>una_empresa_compra_vehículos</a:t>
            </a:r>
            <a:endParaRPr lang="es-ES" sz="1000" b="1" dirty="0"/>
          </a:p>
          <a:p>
            <a:r>
              <a:rPr lang="es-ES" sz="1000" b="1" dirty="0"/>
              <a:t>CREATE DATABASE </a:t>
            </a:r>
            <a:r>
              <a:rPr lang="es-ES" sz="1000" b="1" dirty="0" err="1"/>
              <a:t>una_empresa_compra_vehiculos</a:t>
            </a:r>
            <a:r>
              <a:rPr lang="es-ES" sz="1000" b="1" dirty="0"/>
              <a:t>;</a:t>
            </a:r>
          </a:p>
          <a:p>
            <a:r>
              <a:rPr lang="es-ES" sz="1000" b="1" dirty="0"/>
              <a:t>Creamos las tablas en la base de datos </a:t>
            </a:r>
            <a:r>
              <a:rPr lang="es-ES" sz="1000" b="1" dirty="0" err="1"/>
              <a:t>una_empresa_compra_vehículos</a:t>
            </a:r>
            <a:endParaRPr lang="es-ES" sz="1000" b="1" dirty="0"/>
          </a:p>
          <a:p>
            <a:r>
              <a:rPr lang="es-ES" sz="1000" b="1" dirty="0"/>
              <a:t>USE </a:t>
            </a:r>
            <a:r>
              <a:rPr lang="es-ES" sz="1000" b="1" dirty="0" err="1"/>
              <a:t>una_empresa_compra_vehiculos</a:t>
            </a:r>
            <a:r>
              <a:rPr lang="es-ES" sz="1000" b="1" dirty="0"/>
              <a:t>;</a:t>
            </a:r>
          </a:p>
          <a:p>
            <a:r>
              <a:rPr lang="es-ES" sz="1000" b="1" dirty="0"/>
              <a:t>Creamos la tabla </a:t>
            </a:r>
            <a:r>
              <a:rPr lang="es-ES" sz="1000" b="1" dirty="0" err="1"/>
              <a:t>empresaCREATE</a:t>
            </a:r>
            <a:r>
              <a:rPr lang="es-ES" sz="1000" b="1" dirty="0"/>
              <a:t> TABLE empresa (    id INT PRIMARY KEY,    nombre VARCHAR(25) NOT NULL,    </a:t>
            </a:r>
            <a:r>
              <a:rPr lang="es-ES" sz="1000" b="1" dirty="0" err="1"/>
              <a:t>direccion</a:t>
            </a:r>
            <a:r>
              <a:rPr lang="es-ES" sz="1000" b="1" dirty="0"/>
              <a:t> VARCHAR(25));</a:t>
            </a:r>
            <a:r>
              <a:rPr lang="es-ES" sz="1000" b="1" dirty="0" err="1"/>
              <a:t>drop</a:t>
            </a:r>
            <a:r>
              <a:rPr lang="es-ES" sz="1000" b="1" dirty="0"/>
              <a:t> table empresa</a:t>
            </a:r>
          </a:p>
          <a:p>
            <a:r>
              <a:rPr lang="es-ES" sz="1000" b="1" dirty="0"/>
              <a:t>-- Creamos la tabla </a:t>
            </a:r>
            <a:r>
              <a:rPr lang="es-ES" sz="1000" b="1" dirty="0" err="1"/>
              <a:t>vehiculosCREATE</a:t>
            </a:r>
            <a:r>
              <a:rPr lang="es-ES" sz="1000" b="1" dirty="0"/>
              <a:t> TABLE </a:t>
            </a:r>
            <a:r>
              <a:rPr lang="es-ES" sz="1000" b="1" dirty="0" err="1"/>
              <a:t>vehiculos</a:t>
            </a:r>
            <a:r>
              <a:rPr lang="es-ES" sz="1000" b="1" dirty="0"/>
              <a:t>(    id INT PRIMARY KEY,    marca VARCHAR(25) NOT NULL,    modelo VARCHAR(25),    año INT);-- Creamos la tabla </a:t>
            </a:r>
            <a:r>
              <a:rPr lang="es-ES" sz="1000" b="1" dirty="0" err="1"/>
              <a:t>detalle_compraCREATE</a:t>
            </a:r>
            <a:r>
              <a:rPr lang="es-ES" sz="1000" b="1" dirty="0"/>
              <a:t> TABLE </a:t>
            </a:r>
            <a:r>
              <a:rPr lang="es-ES" sz="1000" b="1" dirty="0" err="1"/>
              <a:t>detalle_compra</a:t>
            </a:r>
            <a:r>
              <a:rPr lang="es-ES" sz="1000" b="1" dirty="0"/>
              <a:t> (    id INT PRIMARY KEY,    </a:t>
            </a:r>
            <a:r>
              <a:rPr lang="es-ES" sz="1000" b="1" dirty="0" err="1"/>
              <a:t>empresa_id</a:t>
            </a:r>
            <a:r>
              <a:rPr lang="es-ES" sz="1000" b="1" dirty="0"/>
              <a:t> INT,    </a:t>
            </a:r>
            <a:r>
              <a:rPr lang="es-ES" sz="1000" b="1" dirty="0" err="1"/>
              <a:t>vehiculo_id</a:t>
            </a:r>
            <a:r>
              <a:rPr lang="es-ES" sz="1000" b="1" dirty="0"/>
              <a:t> INT,    </a:t>
            </a:r>
            <a:r>
              <a:rPr lang="es-ES" sz="1000" b="1" dirty="0" err="1"/>
              <a:t>fecha_compra</a:t>
            </a:r>
            <a:r>
              <a:rPr lang="es-ES" sz="1000" b="1" dirty="0"/>
              <a:t> DATE,    precio DECIMAL(10, 2),    FOREIGN KEY (</a:t>
            </a:r>
            <a:r>
              <a:rPr lang="es-ES" sz="1000" b="1" dirty="0" err="1"/>
              <a:t>empresa_id</a:t>
            </a:r>
            <a:r>
              <a:rPr lang="es-ES" sz="1000" b="1" dirty="0"/>
              <a:t>) REFERENCES empresa(id),    FOREIGN KEY (</a:t>
            </a:r>
            <a:r>
              <a:rPr lang="es-ES" sz="1000" b="1" dirty="0" err="1"/>
              <a:t>vehiculo_id</a:t>
            </a:r>
            <a:r>
              <a:rPr lang="es-ES" sz="1000" b="1" dirty="0"/>
              <a:t>) REFERENCES </a:t>
            </a:r>
            <a:r>
              <a:rPr lang="es-ES" sz="1000" b="1" dirty="0" err="1"/>
              <a:t>vehiculos</a:t>
            </a:r>
            <a:r>
              <a:rPr lang="es-ES" sz="1000" b="1" dirty="0"/>
              <a:t>(id));-- Insertar datos en la tabla </a:t>
            </a:r>
            <a:r>
              <a:rPr lang="es-ES" sz="1000" b="1" dirty="0" err="1"/>
              <a:t>empresaINSERT</a:t>
            </a:r>
            <a:r>
              <a:rPr lang="es-ES" sz="1000" b="1" dirty="0"/>
              <a:t> INTO empresa (id, nombre, </a:t>
            </a:r>
            <a:r>
              <a:rPr lang="es-ES" sz="1000" b="1" dirty="0" err="1"/>
              <a:t>direccion</a:t>
            </a:r>
            <a:r>
              <a:rPr lang="es-ES" sz="1000" b="1" dirty="0"/>
              <a:t>)VALUES    (1, 'Empresa A', 'Calle Principal 123'),    (2, 'Empresa B', 'Avenida Secundaria 456'),    (3, 'Empresa C', 'Calle del Centro 789');		-- Insertar datos a tabla </a:t>
            </a:r>
            <a:r>
              <a:rPr lang="es-ES" sz="1000" b="1" dirty="0" err="1"/>
              <a:t>vehiculosINSERT</a:t>
            </a:r>
            <a:r>
              <a:rPr lang="es-ES" sz="1000" b="1" dirty="0"/>
              <a:t> INTO </a:t>
            </a:r>
            <a:r>
              <a:rPr lang="es-ES" sz="1000" b="1" dirty="0" err="1"/>
              <a:t>vehiculos</a:t>
            </a:r>
            <a:r>
              <a:rPr lang="es-ES" sz="1000" b="1" dirty="0"/>
              <a:t> (id, marca, modelo, año)VALUES    (1, 'Toyota', 'Corolla', 2022),    (2, 'Ford', 'F-150', 2021),    (3, 'Honda', '</a:t>
            </a:r>
            <a:r>
              <a:rPr lang="es-ES" sz="1000" b="1" dirty="0" err="1"/>
              <a:t>Civic</a:t>
            </a:r>
            <a:r>
              <a:rPr lang="es-ES" sz="1000" b="1" dirty="0"/>
              <a:t>', 2023);	-- Insertar datos tabla </a:t>
            </a:r>
            <a:r>
              <a:rPr lang="es-ES" sz="1000" b="1" dirty="0" err="1"/>
              <a:t>detalle_compraINSERT</a:t>
            </a:r>
            <a:r>
              <a:rPr lang="es-ES" sz="1000" b="1" dirty="0"/>
              <a:t> INTO </a:t>
            </a:r>
            <a:r>
              <a:rPr lang="es-ES" sz="1000" b="1" dirty="0" err="1"/>
              <a:t>detalle_compra</a:t>
            </a:r>
            <a:r>
              <a:rPr lang="es-ES" sz="1000" b="1" dirty="0"/>
              <a:t> (id, </a:t>
            </a:r>
            <a:r>
              <a:rPr lang="es-ES" sz="1000" b="1" dirty="0" err="1"/>
              <a:t>empresa_id</a:t>
            </a:r>
            <a:r>
              <a:rPr lang="es-ES" sz="1000" b="1" dirty="0"/>
              <a:t>, </a:t>
            </a:r>
            <a:r>
              <a:rPr lang="es-ES" sz="1000" b="1" dirty="0" err="1"/>
              <a:t>vehiculo_id</a:t>
            </a:r>
            <a:r>
              <a:rPr lang="es-ES" sz="1000" b="1" dirty="0"/>
              <a:t>, </a:t>
            </a:r>
            <a:r>
              <a:rPr lang="es-ES" sz="1000" b="1" dirty="0" err="1"/>
              <a:t>fecha_compra</a:t>
            </a:r>
            <a:r>
              <a:rPr lang="es-ES" sz="1000" b="1" dirty="0"/>
              <a:t>, precio)VALUES    (1, 1, 1, '2023-01-15', 25000.00),    (2, 2, 2, '2023-02-20', 35000.00),    (3, 3, 3, '2023-03-25', 28000.00);		SELECT * FROM empresa;	SELECT * FROM </a:t>
            </a:r>
            <a:r>
              <a:rPr lang="es-ES" sz="1000" b="1" dirty="0" err="1"/>
              <a:t>vehiculos</a:t>
            </a:r>
            <a:r>
              <a:rPr lang="es-ES" sz="1000" b="1" dirty="0"/>
              <a:t>;	SELECT * FROM </a:t>
            </a:r>
            <a:r>
              <a:rPr lang="es-ES" sz="1000" b="1" dirty="0" err="1"/>
              <a:t>detalle_compra</a:t>
            </a:r>
            <a:endParaRPr lang="es-ES" sz="1000" b="1" dirty="0"/>
          </a:p>
        </p:txBody>
      </p:sp>
    </p:spTree>
    <p:extLst>
      <p:ext uri="{BB962C8B-B14F-4D97-AF65-F5344CB8AC3E}">
        <p14:creationId xmlns:p14="http://schemas.microsoft.com/office/powerpoint/2010/main" val="1654260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solidFill>
                  <a:schemeClr val="accent1"/>
                </a:solidFill>
              </a:rPr>
              <a:t>Tabla</a:t>
            </a:r>
            <a:endParaRPr lang="ko-KR" altLang="en-US" dirty="0">
              <a:solidFill>
                <a:schemeClr val="accent1"/>
              </a:solidFill>
            </a:endParaRPr>
          </a:p>
        </p:txBody>
      </p:sp>
      <p:sp>
        <p:nvSpPr>
          <p:cNvPr id="19" name="Pie 24"/>
          <p:cNvSpPr/>
          <p:nvPr/>
        </p:nvSpPr>
        <p:spPr>
          <a:xfrm>
            <a:off x="3508714" y="1677117"/>
            <a:ext cx="298536" cy="296883"/>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1" name="Round Same Side Corner Rectangle 6"/>
          <p:cNvSpPr>
            <a:spLocks noChangeAspect="1"/>
          </p:cNvSpPr>
          <p:nvPr/>
        </p:nvSpPr>
        <p:spPr>
          <a:xfrm rot="2700000">
            <a:off x="3613085" y="2844235"/>
            <a:ext cx="89795" cy="360000"/>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39" name="Rectangle 9"/>
          <p:cNvSpPr/>
          <p:nvPr/>
        </p:nvSpPr>
        <p:spPr>
          <a:xfrm>
            <a:off x="6477946" y="2908811"/>
            <a:ext cx="264728" cy="2478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40" name="Rectangle 16"/>
          <p:cNvSpPr/>
          <p:nvPr/>
        </p:nvSpPr>
        <p:spPr>
          <a:xfrm rot="2700000">
            <a:off x="6510029" y="4075710"/>
            <a:ext cx="200561" cy="35956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1" name="Oval 21"/>
          <p:cNvSpPr>
            <a:spLocks noChangeAspect="1"/>
          </p:cNvSpPr>
          <p:nvPr/>
        </p:nvSpPr>
        <p:spPr>
          <a:xfrm>
            <a:off x="6477914" y="1677117"/>
            <a:ext cx="283944" cy="28631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75000"/>
                  <a:lumOff val="25000"/>
                </a:prstClr>
              </a:solidFill>
              <a:effectLst/>
              <a:uLnTx/>
              <a:uFillTx/>
              <a:latin typeface="Arial"/>
              <a:cs typeface="+mn-cs"/>
            </a:endParaRPr>
          </a:p>
        </p:txBody>
      </p:sp>
      <p:pic>
        <p:nvPicPr>
          <p:cNvPr id="4" name="Imagen 3">
            <a:extLst>
              <a:ext uri="{FF2B5EF4-FFF2-40B4-BE49-F238E27FC236}">
                <a16:creationId xmlns:a16="http://schemas.microsoft.com/office/drawing/2014/main" id="{505B54E7-18A2-A501-B7DA-27AB03090195}"/>
              </a:ext>
            </a:extLst>
          </p:cNvPr>
          <p:cNvPicPr>
            <a:picLocks noChangeAspect="1"/>
          </p:cNvPicPr>
          <p:nvPr/>
        </p:nvPicPr>
        <p:blipFill rotWithShape="1">
          <a:blip r:embed="rId2">
            <a:extLst>
              <a:ext uri="{28A0092B-C50C-407E-A947-70E740481C1C}">
                <a14:useLocalDpi xmlns:a14="http://schemas.microsoft.com/office/drawing/2010/main" val="0"/>
              </a:ext>
            </a:extLst>
          </a:blip>
          <a:srcRect l="16925" t="35993" r="50000" b="21101"/>
          <a:stretch/>
        </p:blipFill>
        <p:spPr>
          <a:xfrm>
            <a:off x="1979712" y="1226304"/>
            <a:ext cx="4930250" cy="3595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335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539552" y="699294"/>
            <a:ext cx="3456384" cy="19444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b="1" dirty="0">
              <a:solidFill>
                <a:schemeClr val="bg1"/>
              </a:solidFill>
              <a:latin typeface="+mj-lt"/>
              <a:cs typeface="Arial" pitchFamily="34" charset="0"/>
            </a:endParaRPr>
          </a:p>
        </p:txBody>
      </p:sp>
      <p:pic>
        <p:nvPicPr>
          <p:cNvPr id="4" name="Marcador de posición de imagen 3">
            <a:extLst>
              <a:ext uri="{FF2B5EF4-FFF2-40B4-BE49-F238E27FC236}">
                <a16:creationId xmlns:a16="http://schemas.microsoft.com/office/drawing/2014/main" id="{D991BA69-7500-7C36-8EE6-BCE443A0618C}"/>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31745" r="31745"/>
          <a:stretch>
            <a:fillRect/>
          </a:stretch>
        </p:blipFill>
        <p:spPr>
          <a:xfrm>
            <a:off x="2051720" y="0"/>
            <a:ext cx="3338513" cy="5143500"/>
          </a:xfrm>
        </p:spPr>
      </p:pic>
    </p:spTree>
    <p:extLst>
      <p:ext uri="{BB962C8B-B14F-4D97-AF65-F5344CB8AC3E}">
        <p14:creationId xmlns:p14="http://schemas.microsoft.com/office/powerpoint/2010/main" val="2820304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9F04F86A-FE3A-617C-E6A8-4BA4224BE23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9"/>
          <p:cNvSpPr/>
          <p:nvPr/>
        </p:nvSpPr>
        <p:spPr>
          <a:xfrm>
            <a:off x="251520" y="196539"/>
            <a:ext cx="3363837" cy="3312368"/>
          </a:xfrm>
          <a:prstGeom prst="ellipse">
            <a:avLst/>
          </a:prstGeom>
          <a:solidFill>
            <a:schemeClr val="accent3">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 Placeholder 1"/>
          <p:cNvSpPr txBox="1">
            <a:spLocks/>
          </p:cNvSpPr>
          <p:nvPr/>
        </p:nvSpPr>
        <p:spPr>
          <a:xfrm>
            <a:off x="268079" y="1312148"/>
            <a:ext cx="3363837" cy="176442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altLang="ko-KR" sz="2400" b="1" dirty="0">
                <a:solidFill>
                  <a:schemeClr val="accent1">
                    <a:lumMod val="50000"/>
                  </a:schemeClr>
                </a:solidFill>
                <a:latin typeface="Adobe Hebrew" panose="02040503050201020203" pitchFamily="18" charset="-79"/>
                <a:cs typeface="Adobe Hebrew" panose="02040503050201020203" pitchFamily="18" charset="-79"/>
              </a:rPr>
              <a:t>2. ¿A QUE SE REFIERE CUANDO SE HABLA DE BASES DE DATOS RELACIONALES?</a:t>
            </a:r>
          </a:p>
          <a:p>
            <a:pPr marL="0" indent="0" algn="ctr">
              <a:buNone/>
            </a:pPr>
            <a:endParaRPr lang="ko-KR" altLang="en-US" sz="2800" b="1" dirty="0">
              <a:solidFill>
                <a:schemeClr val="accent1">
                  <a:lumMod val="50000"/>
                </a:schemeClr>
              </a:solidFill>
              <a:latin typeface="+mj-lt"/>
              <a:cs typeface="Arial" pitchFamily="34" charset="0"/>
            </a:endParaRPr>
          </a:p>
        </p:txBody>
      </p:sp>
      <p:sp>
        <p:nvSpPr>
          <p:cNvPr id="14" name="TextBox 13"/>
          <p:cNvSpPr txBox="1"/>
          <p:nvPr/>
        </p:nvSpPr>
        <p:spPr>
          <a:xfrm>
            <a:off x="3866877" y="718647"/>
            <a:ext cx="5097611" cy="2308324"/>
          </a:xfrm>
          <a:prstGeom prst="rect">
            <a:avLst/>
          </a:prstGeom>
          <a:noFill/>
        </p:spPr>
        <p:txBody>
          <a:bodyPr wrap="square" rtlCol="0" anchor="ctr">
            <a:spAutoFit/>
          </a:bodyPr>
          <a:lstStyle/>
          <a:p>
            <a:r>
              <a:rPr lang="es-ES" b="1" i="0" dirty="0">
                <a:ln>
                  <a:solidFill>
                    <a:schemeClr val="bg1"/>
                  </a:solidFill>
                </a:ln>
                <a:effectLst/>
                <a:latin typeface="Verdana" panose="020B0604030504040204" pitchFamily="34" charset="0"/>
                <a:ea typeface="Verdana" panose="020B0604030504040204" pitchFamily="34" charset="0"/>
              </a:rPr>
              <a:t>Cuando se habla de bases de datos     relacionales, se refiere a un tipo de   base de datos en la que los datos se   almacenan en tablas con filas y          columnas  relacionadas entre sí         mediante claves o identificadores      comunes. Estas relaciones permiten   consultas y operaciones avanzadas</a:t>
            </a:r>
            <a:r>
              <a:rPr lang="es-ES" b="1" i="0" dirty="0">
                <a:solidFill>
                  <a:srgbClr val="D1D5DB"/>
                </a:solidFill>
                <a:effectLst/>
                <a:latin typeface="Verdana" panose="020B0604030504040204" pitchFamily="34" charset="0"/>
                <a:ea typeface="Verdana" panose="020B0604030504040204" pitchFamily="34" charset="0"/>
              </a:rPr>
              <a:t>.</a:t>
            </a:r>
            <a:endParaRPr lang="en-US" altLang="ko-KR" b="1" dirty="0">
              <a:solidFill>
                <a:schemeClr val="bg1"/>
              </a:solidFill>
              <a:latin typeface="Verdana" panose="020B0604030504040204" pitchFamily="34" charset="0"/>
              <a:ea typeface="Verdana" panose="020B0604030504040204" pitchFamily="34" charset="0"/>
              <a:cs typeface="Arial" pitchFamily="34" charset="0"/>
            </a:endParaRPr>
          </a:p>
        </p:txBody>
      </p:sp>
      <p:sp>
        <p:nvSpPr>
          <p:cNvPr id="15" name="Oval 14"/>
          <p:cNvSpPr/>
          <p:nvPr/>
        </p:nvSpPr>
        <p:spPr>
          <a:xfrm>
            <a:off x="4950701" y="424477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6" name="Oval 15"/>
          <p:cNvSpPr/>
          <p:nvPr/>
        </p:nvSpPr>
        <p:spPr>
          <a:xfrm>
            <a:off x="7380312" y="4136982"/>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 name="Rectangle 16"/>
          <p:cNvSpPr/>
          <p:nvPr/>
        </p:nvSpPr>
        <p:spPr>
          <a:xfrm rot="2700000">
            <a:off x="7569260" y="4236503"/>
            <a:ext cx="198167" cy="37702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ounded Rectangle 27"/>
          <p:cNvSpPr/>
          <p:nvPr/>
        </p:nvSpPr>
        <p:spPr>
          <a:xfrm>
            <a:off x="5092932" y="4425014"/>
            <a:ext cx="291602" cy="22398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50549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9F04F86A-FE3A-617C-E6A8-4BA4224BE23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9"/>
          <p:cNvSpPr/>
          <p:nvPr/>
        </p:nvSpPr>
        <p:spPr>
          <a:xfrm>
            <a:off x="251520" y="196539"/>
            <a:ext cx="3363837" cy="3312368"/>
          </a:xfrm>
          <a:prstGeom prst="ellipse">
            <a:avLst/>
          </a:prstGeom>
          <a:solidFill>
            <a:schemeClr val="accent3">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 Placeholder 1"/>
          <p:cNvSpPr txBox="1">
            <a:spLocks/>
          </p:cNvSpPr>
          <p:nvPr/>
        </p:nvSpPr>
        <p:spPr>
          <a:xfrm>
            <a:off x="251520" y="641401"/>
            <a:ext cx="3363837" cy="2801069"/>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altLang="ko-KR" sz="2400" b="1" dirty="0">
                <a:solidFill>
                  <a:schemeClr val="accent1">
                    <a:lumMod val="50000"/>
                  </a:schemeClr>
                </a:solidFill>
                <a:latin typeface="Adobe Hebrew" panose="02040503050201020203" pitchFamily="18" charset="-79"/>
                <a:cs typeface="Adobe Hebrew" panose="02040503050201020203" pitchFamily="18" charset="-79"/>
              </a:rPr>
              <a:t>3. ¿QUÉ ES EL MODELO E NTIDAD RELACIÓN Y/O DIAGRAMA ENTIDAD </a:t>
            </a:r>
          </a:p>
          <a:p>
            <a:pPr marL="0" indent="0" algn="ctr">
              <a:buNone/>
            </a:pPr>
            <a:r>
              <a:rPr lang="es-ES" altLang="ko-KR" sz="2400" b="1" dirty="0">
                <a:solidFill>
                  <a:schemeClr val="accent1">
                    <a:lumMod val="50000"/>
                  </a:schemeClr>
                </a:solidFill>
                <a:latin typeface="Adobe Hebrew" panose="02040503050201020203" pitchFamily="18" charset="-79"/>
                <a:cs typeface="Adobe Hebrew" panose="02040503050201020203" pitchFamily="18" charset="-79"/>
              </a:rPr>
              <a:t>RELACIÓN?</a:t>
            </a:r>
          </a:p>
          <a:p>
            <a:pPr marL="0" indent="0" algn="ctr">
              <a:buNone/>
            </a:pPr>
            <a:endParaRPr lang="ko-KR" altLang="en-US" sz="2800" b="1" dirty="0">
              <a:solidFill>
                <a:schemeClr val="accent1">
                  <a:lumMod val="50000"/>
                </a:schemeClr>
              </a:solidFill>
              <a:latin typeface="+mj-lt"/>
              <a:cs typeface="Arial" pitchFamily="34" charset="0"/>
            </a:endParaRPr>
          </a:p>
        </p:txBody>
      </p:sp>
      <p:sp>
        <p:nvSpPr>
          <p:cNvPr id="14" name="TextBox 13"/>
          <p:cNvSpPr txBox="1"/>
          <p:nvPr/>
        </p:nvSpPr>
        <p:spPr>
          <a:xfrm>
            <a:off x="4788024" y="441649"/>
            <a:ext cx="3960440" cy="2862322"/>
          </a:xfrm>
          <a:prstGeom prst="rect">
            <a:avLst/>
          </a:prstGeom>
          <a:noFill/>
        </p:spPr>
        <p:txBody>
          <a:bodyPr wrap="square" rtlCol="0" anchor="ctr">
            <a:spAutoFit/>
          </a:bodyPr>
          <a:lstStyle/>
          <a:p>
            <a:r>
              <a:rPr lang="es-ES" b="1" i="0" dirty="0">
                <a:ln>
                  <a:solidFill>
                    <a:schemeClr val="bg1"/>
                  </a:solidFill>
                </a:ln>
                <a:effectLst/>
                <a:latin typeface="Verdana" panose="020B0604030504040204" pitchFamily="34" charset="0"/>
                <a:ea typeface="Verdana" panose="020B0604030504040204" pitchFamily="34" charset="0"/>
              </a:rPr>
              <a:t>El modelo entidad-relación   (ER) es una representación  gráfica de la estructura de   una base de datos que         muestra las entidades           (objetos o conceptos) y las   relaciones entre ellas. Un diagrama entidad-relación es    una visualización de ese      modelo </a:t>
            </a:r>
            <a:r>
              <a:rPr lang="es-ES" b="1" i="0" dirty="0">
                <a:solidFill>
                  <a:srgbClr val="D1D5DB"/>
                </a:solidFill>
                <a:effectLst/>
                <a:latin typeface="Verdana" panose="020B0604030504040204" pitchFamily="34" charset="0"/>
                <a:ea typeface="Verdana" panose="020B0604030504040204" pitchFamily="34" charset="0"/>
              </a:rPr>
              <a:t>.</a:t>
            </a:r>
            <a:endParaRPr lang="en-US" altLang="ko-KR" b="1" dirty="0">
              <a:solidFill>
                <a:schemeClr val="bg1"/>
              </a:solidFill>
              <a:latin typeface="Verdana" panose="020B0604030504040204" pitchFamily="34" charset="0"/>
              <a:ea typeface="Verdana" panose="020B0604030504040204" pitchFamily="34" charset="0"/>
              <a:cs typeface="Arial" pitchFamily="34" charset="0"/>
            </a:endParaRPr>
          </a:p>
        </p:txBody>
      </p:sp>
      <p:sp>
        <p:nvSpPr>
          <p:cNvPr id="15" name="Oval 14"/>
          <p:cNvSpPr/>
          <p:nvPr/>
        </p:nvSpPr>
        <p:spPr>
          <a:xfrm>
            <a:off x="4950701" y="424477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6" name="Oval 15"/>
          <p:cNvSpPr/>
          <p:nvPr/>
        </p:nvSpPr>
        <p:spPr>
          <a:xfrm>
            <a:off x="7380312" y="4136982"/>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 name="Rectangle 16"/>
          <p:cNvSpPr/>
          <p:nvPr/>
        </p:nvSpPr>
        <p:spPr>
          <a:xfrm rot="2700000">
            <a:off x="7569260" y="4236503"/>
            <a:ext cx="198167" cy="37702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ounded Rectangle 27"/>
          <p:cNvSpPr/>
          <p:nvPr/>
        </p:nvSpPr>
        <p:spPr>
          <a:xfrm>
            <a:off x="5092932" y="4425014"/>
            <a:ext cx="291602" cy="22398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355265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3339CC3A-54C8-BB6F-67F0-99B577A93CF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Oval 9"/>
          <p:cNvSpPr/>
          <p:nvPr/>
        </p:nvSpPr>
        <p:spPr>
          <a:xfrm>
            <a:off x="233187" y="486731"/>
            <a:ext cx="3885227" cy="3702673"/>
          </a:xfrm>
          <a:prstGeom prst="ellipse">
            <a:avLst/>
          </a:prstGeom>
          <a:solidFill>
            <a:schemeClr val="tx2">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Text Placeholder 1"/>
          <p:cNvSpPr txBox="1">
            <a:spLocks/>
          </p:cNvSpPr>
          <p:nvPr/>
        </p:nvSpPr>
        <p:spPr>
          <a:xfrm>
            <a:off x="394293" y="942500"/>
            <a:ext cx="3663248" cy="370267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s-ES" altLang="ko-KR" sz="2400" b="1" i="0" u="none" strike="noStrike" kern="1200" cap="none" spc="0" normalizeH="0" baseline="0" noProof="0" dirty="0">
                <a:ln>
                  <a:solidFill>
                    <a:schemeClr val="tx2"/>
                  </a:solidFill>
                </a:ln>
                <a:solidFill>
                  <a:prstClr val="white"/>
                </a:solidFill>
                <a:effectLst/>
                <a:uLnTx/>
                <a:uFillTx/>
                <a:latin typeface="Adobe Heiti Std R" panose="020B0400000000000000" pitchFamily="34" charset="-128"/>
                <a:ea typeface="Adobe Heiti Std R" panose="020B0400000000000000" pitchFamily="34" charset="-128"/>
                <a:cs typeface="Arial" pitchFamily="34" charset="0"/>
              </a:rPr>
              <a:t>4. ¿CUÁLES SON LAS FIGURAS QUE REPRESENTAN A UN DIAGRAMA ENTIDAD RELACIÓN?</a:t>
            </a:r>
          </a:p>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s-ES" altLang="ko-KR" sz="2400" b="1" i="0" u="none" strike="noStrike" kern="1200" cap="none" spc="0" normalizeH="0" baseline="0" noProof="0" dirty="0">
                <a:ln>
                  <a:solidFill>
                    <a:schemeClr val="tx2"/>
                  </a:solidFill>
                </a:ln>
                <a:solidFill>
                  <a:prstClr val="white"/>
                </a:solidFill>
                <a:effectLst/>
                <a:uLnTx/>
                <a:uFillTx/>
                <a:latin typeface="Adobe Heiti Std R" panose="020B0400000000000000" pitchFamily="34" charset="-128"/>
                <a:ea typeface="Adobe Heiti Std R" panose="020B0400000000000000" pitchFamily="34" charset="-128"/>
                <a:cs typeface="Arial" pitchFamily="34" charset="0"/>
              </a:rPr>
              <a:t>EXPLIQUE CADA UNA DE ELLAS.</a:t>
            </a:r>
          </a:p>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4" name="TextBox 13"/>
          <p:cNvSpPr txBox="1"/>
          <p:nvPr/>
        </p:nvSpPr>
        <p:spPr>
          <a:xfrm>
            <a:off x="4370866" y="551745"/>
            <a:ext cx="4419020" cy="4093428"/>
          </a:xfrm>
          <a:prstGeom prst="rect">
            <a:avLst/>
          </a:prstGeom>
          <a:noFill/>
        </p:spPr>
        <p:txBody>
          <a:bodyPr wrap="square" rtlCol="0" anchor="ctr">
            <a:spAutoFit/>
          </a:bodyPr>
          <a:lstStyle/>
          <a:p>
            <a:pPr algn="l"/>
            <a:r>
              <a:rPr lang="es-ES" sz="2000" b="0" i="0" dirty="0">
                <a:solidFill>
                  <a:srgbClr val="D1D5DB"/>
                </a:solidFill>
                <a:effectLst/>
                <a:latin typeface="Söhne"/>
              </a:rPr>
              <a:t>En un diagrama entidad-relación, las figuras principales son:</a:t>
            </a:r>
          </a:p>
          <a:p>
            <a:pPr algn="l">
              <a:buFont typeface="Arial" panose="020B0604020202020204" pitchFamily="34" charset="0"/>
              <a:buChar char="•"/>
            </a:pPr>
            <a:r>
              <a:rPr lang="es-ES" sz="2000" b="1" i="0" dirty="0">
                <a:solidFill>
                  <a:srgbClr val="D1D5DB"/>
                </a:solidFill>
                <a:effectLst/>
                <a:latin typeface="Söhne"/>
              </a:rPr>
              <a:t>Entidad:</a:t>
            </a:r>
            <a:r>
              <a:rPr lang="es-ES" sz="2000" b="0" i="0" dirty="0">
                <a:solidFill>
                  <a:srgbClr val="D1D5DB"/>
                </a:solidFill>
                <a:effectLst/>
                <a:latin typeface="Söhne"/>
              </a:rPr>
              <a:t> Representa un objeto o concepto, generalmente se muestra como un rectángulo.</a:t>
            </a:r>
          </a:p>
          <a:p>
            <a:pPr algn="l">
              <a:buFont typeface="Arial" panose="020B0604020202020204" pitchFamily="34" charset="0"/>
              <a:buChar char="•"/>
            </a:pPr>
            <a:r>
              <a:rPr lang="es-ES" sz="2000" b="1" i="0" dirty="0">
                <a:solidFill>
                  <a:srgbClr val="D1D5DB"/>
                </a:solidFill>
                <a:effectLst/>
                <a:latin typeface="Söhne"/>
              </a:rPr>
              <a:t>Relación:</a:t>
            </a:r>
            <a:r>
              <a:rPr lang="es-ES" sz="2000" b="0" i="0" dirty="0">
                <a:solidFill>
                  <a:srgbClr val="D1D5DB"/>
                </a:solidFill>
                <a:effectLst/>
                <a:latin typeface="Söhne"/>
              </a:rPr>
              <a:t> Representa una conexión o vínculo entre entidades, generalmente se muestra como un rombo.</a:t>
            </a:r>
          </a:p>
          <a:p>
            <a:pPr algn="l">
              <a:buFont typeface="Arial" panose="020B0604020202020204" pitchFamily="34" charset="0"/>
              <a:buChar char="•"/>
            </a:pPr>
            <a:r>
              <a:rPr lang="es-ES" sz="2000" b="1" i="0" dirty="0">
                <a:solidFill>
                  <a:srgbClr val="D1D5DB"/>
                </a:solidFill>
                <a:effectLst/>
                <a:latin typeface="Söhne"/>
              </a:rPr>
              <a:t>Atributo:</a:t>
            </a:r>
            <a:r>
              <a:rPr lang="es-ES" sz="2000" b="0" i="0" dirty="0">
                <a:solidFill>
                  <a:srgbClr val="D1D5DB"/>
                </a:solidFill>
                <a:effectLst/>
                <a:latin typeface="Söhne"/>
              </a:rPr>
              <a:t> Representa una propiedad o característica de una entidad y se muestra como un óvalo unido a la entidad por una línea.</a:t>
            </a: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Arial" pitchFamily="34" charset="0"/>
            </a:endParaRPr>
          </a:p>
        </p:txBody>
      </p:sp>
      <p:sp>
        <p:nvSpPr>
          <p:cNvPr id="23" name="TextBox 22"/>
          <p:cNvSpPr txBox="1"/>
          <p:nvPr/>
        </p:nvSpPr>
        <p:spPr>
          <a:xfrm>
            <a:off x="5618912" y="4506674"/>
            <a:ext cx="3129552" cy="276999"/>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149794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9F04F86A-FE3A-617C-E6A8-4BA4224BE23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9"/>
          <p:cNvSpPr/>
          <p:nvPr/>
        </p:nvSpPr>
        <p:spPr>
          <a:xfrm>
            <a:off x="251520" y="196539"/>
            <a:ext cx="3363837" cy="3312368"/>
          </a:xfrm>
          <a:prstGeom prst="ellipse">
            <a:avLst/>
          </a:prstGeom>
          <a:solidFill>
            <a:schemeClr val="accent3">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 Placeholder 1"/>
          <p:cNvSpPr txBox="1">
            <a:spLocks/>
          </p:cNvSpPr>
          <p:nvPr/>
        </p:nvSpPr>
        <p:spPr>
          <a:xfrm>
            <a:off x="268079" y="1312148"/>
            <a:ext cx="3363837" cy="176442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altLang="ko-KR" sz="2400" b="1" dirty="0">
                <a:solidFill>
                  <a:schemeClr val="accent1">
                    <a:lumMod val="50000"/>
                  </a:schemeClr>
                </a:solidFill>
                <a:latin typeface="Adobe Hebrew" panose="02040503050201020203" pitchFamily="18" charset="-79"/>
                <a:cs typeface="Adobe Hebrew" panose="02040503050201020203" pitchFamily="18" charset="-79"/>
              </a:rPr>
              <a:t>5. ¿QUÉ ES SQL SERVER Y QUÉ ES SQL SERVER MANAGEMENT STUDIO?</a:t>
            </a:r>
          </a:p>
          <a:p>
            <a:pPr marL="0" indent="0" algn="ctr">
              <a:buNone/>
            </a:pPr>
            <a:endParaRPr lang="ko-KR" altLang="en-US" sz="2800" b="1" dirty="0">
              <a:solidFill>
                <a:schemeClr val="accent1">
                  <a:lumMod val="50000"/>
                </a:schemeClr>
              </a:solidFill>
              <a:latin typeface="+mj-lt"/>
              <a:cs typeface="Arial" pitchFamily="34" charset="0"/>
            </a:endParaRPr>
          </a:p>
        </p:txBody>
      </p:sp>
      <p:sp>
        <p:nvSpPr>
          <p:cNvPr id="14" name="TextBox 13"/>
          <p:cNvSpPr txBox="1"/>
          <p:nvPr/>
        </p:nvSpPr>
        <p:spPr>
          <a:xfrm>
            <a:off x="4788024" y="580148"/>
            <a:ext cx="4176464" cy="2585323"/>
          </a:xfrm>
          <a:prstGeom prst="rect">
            <a:avLst/>
          </a:prstGeom>
          <a:noFill/>
        </p:spPr>
        <p:txBody>
          <a:bodyPr wrap="square" rtlCol="0" anchor="ctr">
            <a:spAutoFit/>
          </a:bodyPr>
          <a:lstStyle/>
          <a:p>
            <a:r>
              <a:rPr lang="es-ES" b="1" i="0" dirty="0">
                <a:ln>
                  <a:solidFill>
                    <a:schemeClr val="bg1"/>
                  </a:solidFill>
                </a:ln>
                <a:effectLst/>
                <a:latin typeface="Verdana" panose="020B0604030504040204" pitchFamily="34" charset="0"/>
                <a:ea typeface="Verdana" panose="020B0604030504040204" pitchFamily="34" charset="0"/>
              </a:rPr>
              <a:t>Server es un sistema de gestión de bases de datos  (DBMS)  desarrollado por Microsoft.                                SQL Server Management         Studio (SSMS) es una              herramienta de interfaz          gráfica que se utiliza para        administrar y trabajar con      bases de datos SQL Server.</a:t>
            </a:r>
            <a:endParaRPr lang="en-US" altLang="ko-KR" b="1" dirty="0">
              <a:solidFill>
                <a:schemeClr val="bg1"/>
              </a:solidFill>
              <a:latin typeface="Verdana" panose="020B0604030504040204" pitchFamily="34" charset="0"/>
              <a:ea typeface="Verdana" panose="020B0604030504040204" pitchFamily="34" charset="0"/>
              <a:cs typeface="Arial" pitchFamily="34" charset="0"/>
            </a:endParaRPr>
          </a:p>
        </p:txBody>
      </p:sp>
      <p:sp>
        <p:nvSpPr>
          <p:cNvPr id="15" name="Oval 14"/>
          <p:cNvSpPr/>
          <p:nvPr/>
        </p:nvSpPr>
        <p:spPr>
          <a:xfrm>
            <a:off x="4950701" y="424477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6" name="Oval 15"/>
          <p:cNvSpPr/>
          <p:nvPr/>
        </p:nvSpPr>
        <p:spPr>
          <a:xfrm>
            <a:off x="7380312" y="4136982"/>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 name="Rectangle 16"/>
          <p:cNvSpPr/>
          <p:nvPr/>
        </p:nvSpPr>
        <p:spPr>
          <a:xfrm rot="2700000">
            <a:off x="7569260" y="4236503"/>
            <a:ext cx="198167" cy="37702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ounded Rectangle 27"/>
          <p:cNvSpPr/>
          <p:nvPr/>
        </p:nvSpPr>
        <p:spPr>
          <a:xfrm>
            <a:off x="5092932" y="4425014"/>
            <a:ext cx="291602" cy="22398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4124996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3339CC3A-54C8-BB6F-67F0-99B577A93CF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Oval 9"/>
          <p:cNvSpPr/>
          <p:nvPr/>
        </p:nvSpPr>
        <p:spPr>
          <a:xfrm>
            <a:off x="804846" y="1135361"/>
            <a:ext cx="2885310" cy="2787963"/>
          </a:xfrm>
          <a:prstGeom prst="ellipse">
            <a:avLst/>
          </a:prstGeom>
          <a:solidFill>
            <a:schemeClr val="tx2">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 name="Text Placeholder 1"/>
          <p:cNvSpPr txBox="1">
            <a:spLocks/>
          </p:cNvSpPr>
          <p:nvPr/>
        </p:nvSpPr>
        <p:spPr>
          <a:xfrm>
            <a:off x="976590" y="2043275"/>
            <a:ext cx="2448272" cy="165939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s-ES" altLang="ko-KR" sz="2800" b="1" i="0" u="none" strike="noStrike" kern="1200" cap="none" spc="0" normalizeH="0" baseline="0" noProof="0" dirty="0">
                <a:ln>
                  <a:solidFill>
                    <a:schemeClr val="tx2"/>
                  </a:solidFill>
                </a:ln>
                <a:solidFill>
                  <a:prstClr val="white"/>
                </a:solidFill>
                <a:effectLst/>
                <a:uLnTx/>
                <a:uFillTx/>
                <a:latin typeface="Adobe Gothic Std B" panose="020B0800000000000000" pitchFamily="34" charset="-128"/>
                <a:ea typeface="Adobe Gothic Std B" panose="020B0800000000000000" pitchFamily="34" charset="-128"/>
                <a:cs typeface="Arial" pitchFamily="34" charset="0"/>
              </a:rPr>
              <a:t>6. ¿CÓMO SE CREA UNA BASE DE DATOS?</a:t>
            </a:r>
          </a:p>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4" name="TextBox 13"/>
          <p:cNvSpPr txBox="1"/>
          <p:nvPr/>
        </p:nvSpPr>
        <p:spPr>
          <a:xfrm>
            <a:off x="4329445" y="948313"/>
            <a:ext cx="4419020" cy="1938992"/>
          </a:xfrm>
          <a:prstGeom prst="rect">
            <a:avLst/>
          </a:prstGeom>
          <a:noFill/>
        </p:spPr>
        <p:txBody>
          <a:bodyPr wrap="square" rtlCol="0" anchor="ctr">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lang="es-ES" sz="2000" b="1" i="0" dirty="0">
                <a:solidFill>
                  <a:srgbClr val="D1D5DB"/>
                </a:solidFill>
                <a:effectLst/>
                <a:latin typeface="Verdana" panose="020B0604030504040204" pitchFamily="34" charset="0"/>
                <a:ea typeface="Verdana" panose="020B0604030504040204" pitchFamily="34" charset="0"/>
              </a:rPr>
              <a:t>Para crear una base de datos en SQL Server, se utiliza la   sentencia SQL CREATE DATABASE seguida del nombre de la base de datos que se         desea crear. </a:t>
            </a:r>
            <a:endParaRPr kumimoji="0" lang="en-US" altLang="ko-KR"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Arial" pitchFamily="34" charset="0"/>
            </a:endParaRPr>
          </a:p>
        </p:txBody>
      </p:sp>
      <p:sp>
        <p:nvSpPr>
          <p:cNvPr id="15" name="Oval 14"/>
          <p:cNvSpPr/>
          <p:nvPr/>
        </p:nvSpPr>
        <p:spPr>
          <a:xfrm>
            <a:off x="4932040" y="345089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6" name="Oval 15"/>
          <p:cNvSpPr/>
          <p:nvPr/>
        </p:nvSpPr>
        <p:spPr>
          <a:xfrm>
            <a:off x="7380312" y="3461362"/>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7" name="Rectangle 16"/>
          <p:cNvSpPr/>
          <p:nvPr/>
        </p:nvSpPr>
        <p:spPr>
          <a:xfrm rot="2700000">
            <a:off x="5139650" y="3556167"/>
            <a:ext cx="198167" cy="37702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8" name="Rounded Rectangle 27"/>
          <p:cNvSpPr/>
          <p:nvPr/>
        </p:nvSpPr>
        <p:spPr>
          <a:xfrm>
            <a:off x="7522543" y="3637399"/>
            <a:ext cx="291602" cy="22398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23" name="TextBox 22"/>
          <p:cNvSpPr txBox="1"/>
          <p:nvPr/>
        </p:nvSpPr>
        <p:spPr>
          <a:xfrm>
            <a:off x="5618912" y="4506674"/>
            <a:ext cx="3129552" cy="276999"/>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3706080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9F04F86A-FE3A-617C-E6A8-4BA4224BE23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직사각형 5">
            <a:extLst>
              <a:ext uri="{FF2B5EF4-FFF2-40B4-BE49-F238E27FC236}">
                <a16:creationId xmlns:a16="http://schemas.microsoft.com/office/drawing/2014/main" id="{9C212C78-4CD2-494C-BAD9-243B425F8124}"/>
              </a:ext>
            </a:extLst>
          </p:cNvPr>
          <p:cNvSpPr/>
          <p:nvPr/>
        </p:nvSpPr>
        <p:spPr>
          <a:xfrm>
            <a:off x="0" y="3076574"/>
            <a:ext cx="9144000" cy="2066925"/>
          </a:xfrm>
          <a:prstGeom prst="rect">
            <a:avLst/>
          </a:prstGeom>
          <a:gradFill>
            <a:gsLst>
              <a:gs pos="0">
                <a:schemeClr val="tx1">
                  <a:alpha val="0"/>
                </a:schemeClr>
              </a:gs>
              <a:gs pos="100000">
                <a:schemeClr val="tx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9"/>
          <p:cNvSpPr/>
          <p:nvPr/>
        </p:nvSpPr>
        <p:spPr>
          <a:xfrm>
            <a:off x="251520" y="196539"/>
            <a:ext cx="3363837" cy="3312368"/>
          </a:xfrm>
          <a:prstGeom prst="ellipse">
            <a:avLst/>
          </a:prstGeom>
          <a:solidFill>
            <a:schemeClr val="accent3">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 Placeholder 1"/>
          <p:cNvSpPr txBox="1">
            <a:spLocks/>
          </p:cNvSpPr>
          <p:nvPr/>
        </p:nvSpPr>
        <p:spPr>
          <a:xfrm>
            <a:off x="268079" y="1312148"/>
            <a:ext cx="3363837" cy="176442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altLang="ko-KR" sz="2400" b="1" dirty="0">
                <a:solidFill>
                  <a:schemeClr val="accent1">
                    <a:lumMod val="50000"/>
                  </a:schemeClr>
                </a:solidFill>
                <a:latin typeface="Adobe Hebrew" panose="02040503050201020203" pitchFamily="18" charset="-79"/>
                <a:cs typeface="Adobe Hebrew" panose="02040503050201020203" pitchFamily="18" charset="-79"/>
              </a:rPr>
              <a:t>7. ¿PARA QUÉ SIRVE EL COMANDO USE?</a:t>
            </a:r>
          </a:p>
          <a:p>
            <a:pPr marL="0" indent="0" algn="ctr">
              <a:buNone/>
            </a:pPr>
            <a:endParaRPr lang="ko-KR" altLang="en-US" sz="2800" b="1" dirty="0">
              <a:solidFill>
                <a:schemeClr val="accent1">
                  <a:lumMod val="50000"/>
                </a:schemeClr>
              </a:solidFill>
              <a:latin typeface="+mj-lt"/>
              <a:cs typeface="Arial" pitchFamily="34" charset="0"/>
            </a:endParaRPr>
          </a:p>
        </p:txBody>
      </p:sp>
      <p:sp>
        <p:nvSpPr>
          <p:cNvPr id="14" name="TextBox 13"/>
          <p:cNvSpPr txBox="1"/>
          <p:nvPr/>
        </p:nvSpPr>
        <p:spPr>
          <a:xfrm>
            <a:off x="4788024" y="580147"/>
            <a:ext cx="4176464" cy="2585323"/>
          </a:xfrm>
          <a:prstGeom prst="rect">
            <a:avLst/>
          </a:prstGeom>
          <a:noFill/>
        </p:spPr>
        <p:txBody>
          <a:bodyPr wrap="square" rtlCol="0" anchor="ctr">
            <a:spAutoFit/>
          </a:bodyPr>
          <a:lstStyle/>
          <a:p>
            <a:r>
              <a:rPr lang="es-ES" b="1" i="0" dirty="0">
                <a:ln>
                  <a:solidFill>
                    <a:schemeClr val="bg1"/>
                  </a:solidFill>
                </a:ln>
                <a:effectLst/>
                <a:latin typeface="Verdana" panose="020B0604030504040204" pitchFamily="34" charset="0"/>
                <a:ea typeface="Verdana" panose="020B0604030504040204" pitchFamily="34" charset="0"/>
              </a:rPr>
              <a:t>El comando USE se utiliza para cambiar el contexto de la base de datos actual en SQL Server. Permite seleccionar la base de datos con la que se desea        trabajar, lo que significa que   todas las consultas y               operaciones posteriores se      aplicarán a esa base de datos.</a:t>
            </a:r>
            <a:endParaRPr lang="en-US" altLang="ko-KR" b="1" dirty="0">
              <a:solidFill>
                <a:schemeClr val="bg1"/>
              </a:solidFill>
              <a:latin typeface="Verdana" panose="020B0604030504040204" pitchFamily="34" charset="0"/>
              <a:ea typeface="Verdana" panose="020B0604030504040204" pitchFamily="34" charset="0"/>
              <a:cs typeface="Arial" pitchFamily="34" charset="0"/>
            </a:endParaRPr>
          </a:p>
        </p:txBody>
      </p:sp>
      <p:sp>
        <p:nvSpPr>
          <p:cNvPr id="15" name="Oval 14"/>
          <p:cNvSpPr/>
          <p:nvPr/>
        </p:nvSpPr>
        <p:spPr>
          <a:xfrm>
            <a:off x="4950701" y="424477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6" name="Oval 15"/>
          <p:cNvSpPr/>
          <p:nvPr/>
        </p:nvSpPr>
        <p:spPr>
          <a:xfrm>
            <a:off x="7380312" y="4136982"/>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 name="Rectangle 16"/>
          <p:cNvSpPr/>
          <p:nvPr/>
        </p:nvSpPr>
        <p:spPr>
          <a:xfrm rot="2700000">
            <a:off x="7569260" y="4236503"/>
            <a:ext cx="198167" cy="37702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ounded Rectangle 27"/>
          <p:cNvSpPr/>
          <p:nvPr/>
        </p:nvSpPr>
        <p:spPr>
          <a:xfrm>
            <a:off x="5092932" y="4425014"/>
            <a:ext cx="291602" cy="22398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287786286"/>
      </p:ext>
    </p:extLst>
  </p:cSld>
  <p:clrMapOvr>
    <a:masterClrMapping/>
  </p:clrMapOvr>
</p:sld>
</file>

<file path=ppt/theme/theme1.xml><?xml version="1.0" encoding="utf-8"?>
<a:theme xmlns:a="http://schemas.openxmlformats.org/drawingml/2006/main" name="Cover and End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3237</TotalTime>
  <Words>1314</Words>
  <Application>Microsoft Office PowerPoint</Application>
  <PresentationFormat>Presentación en pantalla (16:9)</PresentationFormat>
  <Paragraphs>65</Paragraphs>
  <Slides>34</Slides>
  <Notes>0</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34</vt:i4>
      </vt:variant>
    </vt:vector>
  </HeadingPairs>
  <TitlesOfParts>
    <vt:vector size="47" baseType="lpstr">
      <vt:lpstr>Adobe Gothic Std B</vt:lpstr>
      <vt:lpstr>Adobe Heiti Std R</vt:lpstr>
      <vt:lpstr>Adobe Hebrew</vt:lpstr>
      <vt:lpstr>Arial</vt:lpstr>
      <vt:lpstr>Calibri</vt:lpstr>
      <vt:lpstr>Lithos Pro Regular</vt:lpstr>
      <vt:lpstr>Söhne</vt:lpstr>
      <vt:lpstr>Times New Roman</vt:lpstr>
      <vt:lpstr>Verdana</vt:lpstr>
      <vt:lpstr>Wingdings</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Jam Alex</cp:lastModifiedBy>
  <cp:revision>117</cp:revision>
  <dcterms:created xsi:type="dcterms:W3CDTF">2016-12-05T23:26:54Z</dcterms:created>
  <dcterms:modified xsi:type="dcterms:W3CDTF">2023-09-15T03:28:55Z</dcterms:modified>
</cp:coreProperties>
</file>